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267" r:id="rId3"/>
    <p:sldId id="265" r:id="rId4"/>
    <p:sldId id="257" r:id="rId5"/>
    <p:sldId id="258" r:id="rId6"/>
    <p:sldId id="260" r:id="rId7"/>
    <p:sldId id="262" r:id="rId8"/>
    <p:sldId id="263" r:id="rId9"/>
    <p:sldId id="273" r:id="rId10"/>
    <p:sldId id="274" r:id="rId11"/>
    <p:sldId id="270" r:id="rId12"/>
    <p:sldId id="268" r:id="rId13"/>
    <p:sldId id="269" r:id="rId14"/>
    <p:sldId id="280" r:id="rId15"/>
    <p:sldId id="271" r:id="rId16"/>
    <p:sldId id="272" r:id="rId17"/>
    <p:sldId id="275" r:id="rId18"/>
    <p:sldId id="276" r:id="rId19"/>
    <p:sldId id="277" r:id="rId20"/>
    <p:sldId id="278"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430" autoAdjust="0"/>
  </p:normalViewPr>
  <p:slideViewPr>
    <p:cSldViewPr snapToGrid="0" snapToObjects="1">
      <p:cViewPr varScale="1">
        <p:scale>
          <a:sx n="106" d="100"/>
          <a:sy n="106" d="100"/>
        </p:scale>
        <p:origin x="-1608"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interSettings" Target="printerSettings/printerSettings1.bin"/><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92A6223-E8A6-844C-B9F1-E7959C0AC7E9}" type="datetimeFigureOut">
              <a:rPr lang="en-US" smtClean="0"/>
              <a:t>10/01/2016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8C6E343-456E-FD48-A4B7-FED3943E1A60}" type="slidenum">
              <a:rPr lang="en-US" smtClean="0"/>
              <a:t>‹#›</a:t>
            </a:fld>
            <a:endParaRPr lang="en-US"/>
          </a:p>
        </p:txBody>
      </p:sp>
    </p:spTree>
    <p:extLst>
      <p:ext uri="{BB962C8B-B14F-4D97-AF65-F5344CB8AC3E}">
        <p14:creationId xmlns:p14="http://schemas.microsoft.com/office/powerpoint/2010/main" val="245083711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Postures</a:t>
            </a:r>
            <a:r>
              <a:rPr lang="en-US" baseline="0" dirty="0" smtClean="0"/>
              <a:t> of Praise/Worship</a:t>
            </a:r>
            <a:endParaRPr lang="en-US" dirty="0"/>
          </a:p>
        </p:txBody>
      </p:sp>
      <p:sp>
        <p:nvSpPr>
          <p:cNvPr id="4" name="Slide Number Placeholder 3"/>
          <p:cNvSpPr>
            <a:spLocks noGrp="1"/>
          </p:cNvSpPr>
          <p:nvPr>
            <p:ph type="sldNum" sz="quarter" idx="10"/>
          </p:nvPr>
        </p:nvSpPr>
        <p:spPr/>
        <p:txBody>
          <a:bodyPr/>
          <a:lstStyle/>
          <a:p>
            <a:fld id="{D8C6E343-456E-FD48-A4B7-FED3943E1A60}" type="slidenum">
              <a:rPr lang="en-US" smtClean="0"/>
              <a:t>15</a:t>
            </a:fld>
            <a:endParaRPr lang="en-US"/>
          </a:p>
        </p:txBody>
      </p:sp>
    </p:spTree>
    <p:extLst>
      <p:ext uri="{BB962C8B-B14F-4D97-AF65-F5344CB8AC3E}">
        <p14:creationId xmlns:p14="http://schemas.microsoft.com/office/powerpoint/2010/main" val="20528833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An attitude of praise before the fact…</a:t>
            </a:r>
            <a:endParaRPr lang="en-ZA"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Praising God even before breakthrough</a:t>
            </a:r>
            <a:endParaRPr lang="en-ZA"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To do this is not fake, it is faith</a:t>
            </a:r>
            <a:endParaRPr lang="en-ZA"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8C6E343-456E-FD48-A4B7-FED3943E1A60}" type="slidenum">
              <a:rPr lang="en-US" smtClean="0"/>
              <a:t>16</a:t>
            </a:fld>
            <a:endParaRPr lang="en-US"/>
          </a:p>
        </p:txBody>
      </p:sp>
    </p:spTree>
    <p:extLst>
      <p:ext uri="{BB962C8B-B14F-4D97-AF65-F5344CB8AC3E}">
        <p14:creationId xmlns:p14="http://schemas.microsoft.com/office/powerpoint/2010/main" val="14334671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C2EE454-6FD1-4F4F-85D3-F009D65FE61C}" type="datetimeFigureOut">
              <a:rPr lang="en-US" smtClean="0"/>
              <a:t>09/01/2016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4D5A81-FD4E-E940-8DDB-A2FCBCCB106B}" type="slidenum">
              <a:rPr lang="en-US" smtClean="0"/>
              <a:t>‹#›</a:t>
            </a:fld>
            <a:endParaRPr lang="en-US"/>
          </a:p>
        </p:txBody>
      </p:sp>
    </p:spTree>
    <p:extLst>
      <p:ext uri="{BB962C8B-B14F-4D97-AF65-F5344CB8AC3E}">
        <p14:creationId xmlns:p14="http://schemas.microsoft.com/office/powerpoint/2010/main" val="3704381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C2EE454-6FD1-4F4F-85D3-F009D65FE61C}" type="datetimeFigureOut">
              <a:rPr lang="en-US" smtClean="0"/>
              <a:t>09/01/2016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4D5A81-FD4E-E940-8DDB-A2FCBCCB106B}" type="slidenum">
              <a:rPr lang="en-US" smtClean="0"/>
              <a:t>‹#›</a:t>
            </a:fld>
            <a:endParaRPr lang="en-US"/>
          </a:p>
        </p:txBody>
      </p:sp>
    </p:spTree>
    <p:extLst>
      <p:ext uri="{BB962C8B-B14F-4D97-AF65-F5344CB8AC3E}">
        <p14:creationId xmlns:p14="http://schemas.microsoft.com/office/powerpoint/2010/main" val="2395001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C2EE454-6FD1-4F4F-85D3-F009D65FE61C}" type="datetimeFigureOut">
              <a:rPr lang="en-US" smtClean="0"/>
              <a:t>09/01/2016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4D5A81-FD4E-E940-8DDB-A2FCBCCB106B}" type="slidenum">
              <a:rPr lang="en-US" smtClean="0"/>
              <a:t>‹#›</a:t>
            </a:fld>
            <a:endParaRPr lang="en-US"/>
          </a:p>
        </p:txBody>
      </p:sp>
    </p:spTree>
    <p:extLst>
      <p:ext uri="{BB962C8B-B14F-4D97-AF65-F5344CB8AC3E}">
        <p14:creationId xmlns:p14="http://schemas.microsoft.com/office/powerpoint/2010/main" val="3366947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C2EE454-6FD1-4F4F-85D3-F009D65FE61C}" type="datetimeFigureOut">
              <a:rPr lang="en-US" smtClean="0"/>
              <a:t>09/01/2016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4D5A81-FD4E-E940-8DDB-A2FCBCCB106B}" type="slidenum">
              <a:rPr lang="en-US" smtClean="0"/>
              <a:t>‹#›</a:t>
            </a:fld>
            <a:endParaRPr lang="en-US"/>
          </a:p>
        </p:txBody>
      </p:sp>
    </p:spTree>
    <p:extLst>
      <p:ext uri="{BB962C8B-B14F-4D97-AF65-F5344CB8AC3E}">
        <p14:creationId xmlns:p14="http://schemas.microsoft.com/office/powerpoint/2010/main" val="3085501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2EE454-6FD1-4F4F-85D3-F009D65FE61C}" type="datetimeFigureOut">
              <a:rPr lang="en-US" smtClean="0"/>
              <a:t>09/01/2016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4D5A81-FD4E-E940-8DDB-A2FCBCCB106B}" type="slidenum">
              <a:rPr lang="en-US" smtClean="0"/>
              <a:t>‹#›</a:t>
            </a:fld>
            <a:endParaRPr lang="en-US"/>
          </a:p>
        </p:txBody>
      </p:sp>
    </p:spTree>
    <p:extLst>
      <p:ext uri="{BB962C8B-B14F-4D97-AF65-F5344CB8AC3E}">
        <p14:creationId xmlns:p14="http://schemas.microsoft.com/office/powerpoint/2010/main" val="111706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C2EE454-6FD1-4F4F-85D3-F009D65FE61C}" type="datetimeFigureOut">
              <a:rPr lang="en-US" smtClean="0"/>
              <a:t>09/01/2016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4D5A81-FD4E-E940-8DDB-A2FCBCCB106B}" type="slidenum">
              <a:rPr lang="en-US" smtClean="0"/>
              <a:t>‹#›</a:t>
            </a:fld>
            <a:endParaRPr lang="en-US"/>
          </a:p>
        </p:txBody>
      </p:sp>
    </p:spTree>
    <p:extLst>
      <p:ext uri="{BB962C8B-B14F-4D97-AF65-F5344CB8AC3E}">
        <p14:creationId xmlns:p14="http://schemas.microsoft.com/office/powerpoint/2010/main" val="1633667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C2EE454-6FD1-4F4F-85D3-F009D65FE61C}" type="datetimeFigureOut">
              <a:rPr lang="en-US" smtClean="0"/>
              <a:t>09/01/2016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4D5A81-FD4E-E940-8DDB-A2FCBCCB106B}" type="slidenum">
              <a:rPr lang="en-US" smtClean="0"/>
              <a:t>‹#›</a:t>
            </a:fld>
            <a:endParaRPr lang="en-US"/>
          </a:p>
        </p:txBody>
      </p:sp>
    </p:spTree>
    <p:extLst>
      <p:ext uri="{BB962C8B-B14F-4D97-AF65-F5344CB8AC3E}">
        <p14:creationId xmlns:p14="http://schemas.microsoft.com/office/powerpoint/2010/main" val="966723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C2EE454-6FD1-4F4F-85D3-F009D65FE61C}" type="datetimeFigureOut">
              <a:rPr lang="en-US" smtClean="0"/>
              <a:t>09/01/2016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4D5A81-FD4E-E940-8DDB-A2FCBCCB106B}" type="slidenum">
              <a:rPr lang="en-US" smtClean="0"/>
              <a:t>‹#›</a:t>
            </a:fld>
            <a:endParaRPr lang="en-US"/>
          </a:p>
        </p:txBody>
      </p:sp>
    </p:spTree>
    <p:extLst>
      <p:ext uri="{BB962C8B-B14F-4D97-AF65-F5344CB8AC3E}">
        <p14:creationId xmlns:p14="http://schemas.microsoft.com/office/powerpoint/2010/main" val="2207671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2EE454-6FD1-4F4F-85D3-F009D65FE61C}" type="datetimeFigureOut">
              <a:rPr lang="en-US" smtClean="0"/>
              <a:t>09/01/2016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4D5A81-FD4E-E940-8DDB-A2FCBCCB106B}" type="slidenum">
              <a:rPr lang="en-US" smtClean="0"/>
              <a:t>‹#›</a:t>
            </a:fld>
            <a:endParaRPr lang="en-US"/>
          </a:p>
        </p:txBody>
      </p:sp>
    </p:spTree>
    <p:extLst>
      <p:ext uri="{BB962C8B-B14F-4D97-AF65-F5344CB8AC3E}">
        <p14:creationId xmlns:p14="http://schemas.microsoft.com/office/powerpoint/2010/main" val="4157953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2EE454-6FD1-4F4F-85D3-F009D65FE61C}" type="datetimeFigureOut">
              <a:rPr lang="en-US" smtClean="0"/>
              <a:t>09/01/2016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4D5A81-FD4E-E940-8DDB-A2FCBCCB106B}" type="slidenum">
              <a:rPr lang="en-US" smtClean="0"/>
              <a:t>‹#›</a:t>
            </a:fld>
            <a:endParaRPr lang="en-US"/>
          </a:p>
        </p:txBody>
      </p:sp>
    </p:spTree>
    <p:extLst>
      <p:ext uri="{BB962C8B-B14F-4D97-AF65-F5344CB8AC3E}">
        <p14:creationId xmlns:p14="http://schemas.microsoft.com/office/powerpoint/2010/main" val="3397909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2EE454-6FD1-4F4F-85D3-F009D65FE61C}" type="datetimeFigureOut">
              <a:rPr lang="en-US" smtClean="0"/>
              <a:t>09/01/2016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4D5A81-FD4E-E940-8DDB-A2FCBCCB106B}" type="slidenum">
              <a:rPr lang="en-US" smtClean="0"/>
              <a:t>‹#›</a:t>
            </a:fld>
            <a:endParaRPr lang="en-US"/>
          </a:p>
        </p:txBody>
      </p:sp>
    </p:spTree>
    <p:extLst>
      <p:ext uri="{BB962C8B-B14F-4D97-AF65-F5344CB8AC3E}">
        <p14:creationId xmlns:p14="http://schemas.microsoft.com/office/powerpoint/2010/main" val="276028119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2EE454-6FD1-4F4F-85D3-F009D65FE61C}" type="datetimeFigureOut">
              <a:rPr lang="en-US" smtClean="0"/>
              <a:t>09/01/2016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4D5A81-FD4E-E940-8DDB-A2FCBCCB106B}" type="slidenum">
              <a:rPr lang="en-US" smtClean="0"/>
              <a:t>‹#›</a:t>
            </a:fld>
            <a:endParaRPr lang="en-US"/>
          </a:p>
        </p:txBody>
      </p:sp>
    </p:spTree>
    <p:extLst>
      <p:ext uri="{BB962C8B-B14F-4D97-AF65-F5344CB8AC3E}">
        <p14:creationId xmlns:p14="http://schemas.microsoft.com/office/powerpoint/2010/main" val="1548241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4.jpg"/><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16454" y="2063920"/>
            <a:ext cx="7506839" cy="2302066"/>
          </a:xfrm>
        </p:spPr>
        <p:txBody>
          <a:bodyPr>
            <a:noAutofit/>
          </a:bodyPr>
          <a:lstStyle/>
          <a:p>
            <a:r>
              <a:rPr lang="en-US" sz="6600" b="1" dirty="0" smtClean="0">
                <a:latin typeface="Impact"/>
                <a:cs typeface="Impact"/>
              </a:rPr>
              <a:t>Unshakable Kingdom</a:t>
            </a:r>
            <a:br>
              <a:rPr lang="en-US" sz="6600" b="1" dirty="0" smtClean="0">
                <a:latin typeface="Impact"/>
                <a:cs typeface="Impact"/>
              </a:rPr>
            </a:br>
            <a:r>
              <a:rPr lang="en-US" sz="6600" b="1" dirty="0" smtClean="0">
                <a:latin typeface="Impact"/>
                <a:cs typeface="Impact"/>
              </a:rPr>
              <a:t>Unshakable Worship</a:t>
            </a:r>
            <a:endParaRPr lang="en-US" sz="6600" b="1" dirty="0">
              <a:latin typeface="Impact"/>
              <a:cs typeface="Impact"/>
            </a:endParaRPr>
          </a:p>
        </p:txBody>
      </p:sp>
      <p:sp>
        <p:nvSpPr>
          <p:cNvPr id="4" name="TextBox 3"/>
          <p:cNvSpPr txBox="1"/>
          <p:nvPr/>
        </p:nvSpPr>
        <p:spPr>
          <a:xfrm>
            <a:off x="816454" y="4978359"/>
            <a:ext cx="1865114" cy="461665"/>
          </a:xfrm>
          <a:prstGeom prst="rect">
            <a:avLst/>
          </a:prstGeom>
          <a:noFill/>
        </p:spPr>
        <p:txBody>
          <a:bodyPr wrap="none" rtlCol="0">
            <a:spAutoFit/>
          </a:bodyPr>
          <a:lstStyle/>
          <a:p>
            <a:r>
              <a:rPr lang="en-US" sz="2400" dirty="0" smtClean="0">
                <a:latin typeface="Gill Sans MT"/>
                <a:cs typeface="Gill Sans MT"/>
              </a:rPr>
              <a:t>Heb.12:26-29</a:t>
            </a:r>
            <a:endParaRPr lang="en-US" sz="2400" dirty="0">
              <a:latin typeface="Gill Sans MT"/>
              <a:cs typeface="Gill Sans MT"/>
            </a:endParaRPr>
          </a:p>
        </p:txBody>
      </p:sp>
    </p:spTree>
    <p:extLst>
      <p:ext uri="{BB962C8B-B14F-4D97-AF65-F5344CB8AC3E}">
        <p14:creationId xmlns:p14="http://schemas.microsoft.com/office/powerpoint/2010/main" val="283144055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Gill Sans MT"/>
                <a:cs typeface="Gill Sans MT"/>
              </a:rPr>
              <a:t>Unshakable Kingdom</a:t>
            </a:r>
            <a:endParaRPr lang="en-US" b="1" dirty="0">
              <a:latin typeface="Gill Sans MT"/>
              <a:cs typeface="Gill Sans MT"/>
            </a:endParaRPr>
          </a:p>
        </p:txBody>
      </p:sp>
      <p:sp>
        <p:nvSpPr>
          <p:cNvPr id="3" name="Content Placeholder 2"/>
          <p:cNvSpPr>
            <a:spLocks noGrp="1"/>
          </p:cNvSpPr>
          <p:nvPr>
            <p:ph idx="1"/>
          </p:nvPr>
        </p:nvSpPr>
        <p:spPr/>
        <p:txBody>
          <a:bodyPr>
            <a:normAutofit fontScale="92500" lnSpcReduction="10000"/>
          </a:bodyPr>
          <a:lstStyle/>
          <a:p>
            <a:r>
              <a:rPr lang="en-US" i="1" dirty="0"/>
              <a:t>Receiving an unshakable kingdom does not mean safety for the body in this world. It does not mean that we'll escape the earthquake. It means that "neither death, nor life, nor angels, nor principalities, nor things present, nor things to come, nor powers, nor height, nor depth, nor anything else in all creation, will be able to separate us from the love of God in Christ Jesus our Lord</a:t>
            </a:r>
            <a:r>
              <a:rPr lang="en-US" i="1" dirty="0" smtClean="0"/>
              <a:t>.”</a:t>
            </a:r>
          </a:p>
          <a:p>
            <a:pPr marL="0" indent="0">
              <a:buNone/>
              <a:tabLst>
                <a:tab pos="363538" algn="l"/>
              </a:tabLst>
            </a:pPr>
            <a:r>
              <a:rPr lang="en-US" dirty="0" smtClean="0"/>
              <a:t>	(Rom. 8:38)</a:t>
            </a:r>
            <a:endParaRPr lang="en-ZA" dirty="0"/>
          </a:p>
        </p:txBody>
      </p:sp>
    </p:spTree>
    <p:extLst>
      <p:ext uri="{BB962C8B-B14F-4D97-AF65-F5344CB8AC3E}">
        <p14:creationId xmlns:p14="http://schemas.microsoft.com/office/powerpoint/2010/main" val="98147307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Gill Sans MT"/>
                <a:cs typeface="Gill Sans MT"/>
              </a:rPr>
              <a:t>Unshakable Kingdom</a:t>
            </a:r>
            <a:endParaRPr lang="en-US" b="1" dirty="0">
              <a:latin typeface="Gill Sans MT"/>
              <a:cs typeface="Gill Sans MT"/>
            </a:endParaRPr>
          </a:p>
        </p:txBody>
      </p:sp>
      <p:sp>
        <p:nvSpPr>
          <p:cNvPr id="3" name="Content Placeholder 2"/>
          <p:cNvSpPr>
            <a:spLocks noGrp="1"/>
          </p:cNvSpPr>
          <p:nvPr>
            <p:ph idx="1"/>
          </p:nvPr>
        </p:nvSpPr>
        <p:spPr/>
        <p:txBody>
          <a:bodyPr/>
          <a:lstStyle/>
          <a:p>
            <a:r>
              <a:rPr lang="en-US" dirty="0" err="1" smtClean="0">
                <a:latin typeface="Gill Sans MT"/>
                <a:cs typeface="Gill Sans MT"/>
              </a:rPr>
              <a:t>Ons</a:t>
            </a:r>
            <a:r>
              <a:rPr lang="en-US" dirty="0" smtClean="0">
                <a:latin typeface="Gill Sans MT"/>
                <a:cs typeface="Gill Sans MT"/>
              </a:rPr>
              <a:t> </a:t>
            </a:r>
            <a:r>
              <a:rPr lang="en-US" dirty="0" err="1" smtClean="0">
                <a:latin typeface="Gill Sans MT"/>
                <a:cs typeface="Gill Sans MT"/>
              </a:rPr>
              <a:t>moet</a:t>
            </a:r>
            <a:r>
              <a:rPr lang="en-US" dirty="0" smtClean="0">
                <a:latin typeface="Gill Sans MT"/>
                <a:cs typeface="Gill Sans MT"/>
              </a:rPr>
              <a:t> </a:t>
            </a:r>
            <a:r>
              <a:rPr lang="en-US" dirty="0" err="1" smtClean="0">
                <a:latin typeface="Gill Sans MT"/>
                <a:cs typeface="Gill Sans MT"/>
              </a:rPr>
              <a:t>reageer</a:t>
            </a:r>
            <a:r>
              <a:rPr lang="en-US" dirty="0" smtClean="0">
                <a:latin typeface="Gill Sans MT"/>
                <a:cs typeface="Gill Sans MT"/>
              </a:rPr>
              <a:t> op die </a:t>
            </a:r>
            <a:r>
              <a:rPr lang="en-US" dirty="0" err="1" smtClean="0">
                <a:latin typeface="Gill Sans MT"/>
                <a:cs typeface="Gill Sans MT"/>
              </a:rPr>
              <a:t>feit</a:t>
            </a:r>
            <a:r>
              <a:rPr lang="en-US" dirty="0" smtClean="0">
                <a:latin typeface="Gill Sans MT"/>
                <a:cs typeface="Gill Sans MT"/>
              </a:rPr>
              <a:t> </a:t>
            </a:r>
            <a:r>
              <a:rPr lang="en-US" dirty="0" err="1" smtClean="0">
                <a:latin typeface="Gill Sans MT"/>
                <a:cs typeface="Gill Sans MT"/>
              </a:rPr>
              <a:t>dat</a:t>
            </a:r>
            <a:r>
              <a:rPr lang="en-US" dirty="0" smtClean="0">
                <a:latin typeface="Gill Sans MT"/>
                <a:cs typeface="Gill Sans MT"/>
              </a:rPr>
              <a:t> </a:t>
            </a:r>
            <a:r>
              <a:rPr lang="en-US" dirty="0" err="1" smtClean="0">
                <a:latin typeface="Gill Sans MT"/>
                <a:cs typeface="Gill Sans MT"/>
              </a:rPr>
              <a:t>ons</a:t>
            </a:r>
            <a:r>
              <a:rPr lang="en-US" dirty="0" smtClean="0">
                <a:latin typeface="Gill Sans MT"/>
                <a:cs typeface="Gill Sans MT"/>
              </a:rPr>
              <a:t> reeds die </a:t>
            </a:r>
            <a:r>
              <a:rPr lang="en-US" dirty="0" err="1" smtClean="0">
                <a:latin typeface="Gill Sans MT"/>
                <a:cs typeface="Gill Sans MT"/>
              </a:rPr>
              <a:t>Koningkryk</a:t>
            </a:r>
            <a:r>
              <a:rPr lang="en-US" dirty="0" smtClean="0">
                <a:latin typeface="Gill Sans MT"/>
                <a:cs typeface="Gill Sans MT"/>
              </a:rPr>
              <a:t> </a:t>
            </a:r>
            <a:r>
              <a:rPr lang="en-US" dirty="0" err="1" smtClean="0">
                <a:latin typeface="Gill Sans MT"/>
                <a:cs typeface="Gill Sans MT"/>
              </a:rPr>
              <a:t>ontvang</a:t>
            </a:r>
            <a:r>
              <a:rPr lang="en-US" dirty="0" smtClean="0">
                <a:latin typeface="Gill Sans MT"/>
                <a:cs typeface="Gill Sans MT"/>
              </a:rPr>
              <a:t> het…</a:t>
            </a:r>
          </a:p>
          <a:p>
            <a:pPr lvl="1"/>
            <a:r>
              <a:rPr lang="en-US" dirty="0" smtClean="0">
                <a:latin typeface="Gill Sans MT"/>
                <a:cs typeface="Gill Sans MT"/>
              </a:rPr>
              <a:t>Hoe?</a:t>
            </a:r>
            <a:endParaRPr lang="en-US" dirty="0">
              <a:latin typeface="Gill Sans MT"/>
              <a:cs typeface="Gill Sans MT"/>
            </a:endParaRPr>
          </a:p>
        </p:txBody>
      </p:sp>
    </p:spTree>
    <p:extLst>
      <p:ext uri="{BB962C8B-B14F-4D97-AF65-F5344CB8AC3E}">
        <p14:creationId xmlns:p14="http://schemas.microsoft.com/office/powerpoint/2010/main" val="17930133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Gill Sans MT"/>
                <a:cs typeface="Gill Sans MT"/>
              </a:rPr>
              <a:t>Unshakable Worship</a:t>
            </a:r>
            <a:endParaRPr lang="en-US" b="1" dirty="0">
              <a:latin typeface="Gill Sans MT"/>
              <a:cs typeface="Gill Sans MT"/>
            </a:endParaRPr>
          </a:p>
        </p:txBody>
      </p:sp>
      <p:sp>
        <p:nvSpPr>
          <p:cNvPr id="3" name="Content Placeholder 2"/>
          <p:cNvSpPr>
            <a:spLocks noGrp="1"/>
          </p:cNvSpPr>
          <p:nvPr>
            <p:ph idx="1"/>
          </p:nvPr>
        </p:nvSpPr>
        <p:spPr/>
        <p:txBody>
          <a:bodyPr/>
          <a:lstStyle/>
          <a:p>
            <a:r>
              <a:rPr lang="en-US" i="1" dirty="0" smtClean="0"/>
              <a:t>Therefore </a:t>
            </a:r>
            <a:r>
              <a:rPr lang="en-US" i="1" dirty="0"/>
              <a:t>let us be </a:t>
            </a:r>
            <a:r>
              <a:rPr lang="en-US" b="1" i="1" dirty="0"/>
              <a:t>grateful</a:t>
            </a:r>
            <a:r>
              <a:rPr lang="en-US" i="1" dirty="0"/>
              <a:t> for receiving a kingdom that cannot be shaken, and thus let us </a:t>
            </a:r>
            <a:r>
              <a:rPr lang="en-US" b="1" i="1" dirty="0"/>
              <a:t>offer</a:t>
            </a:r>
            <a:r>
              <a:rPr lang="en-US" i="1" dirty="0"/>
              <a:t> to God </a:t>
            </a:r>
            <a:r>
              <a:rPr lang="en-US" b="1" i="1" dirty="0"/>
              <a:t>acceptable worship</a:t>
            </a:r>
            <a:r>
              <a:rPr lang="en-US" i="1" dirty="0"/>
              <a:t>, with </a:t>
            </a:r>
            <a:r>
              <a:rPr lang="en-US" b="1" i="1" dirty="0"/>
              <a:t>reverence and </a:t>
            </a:r>
            <a:r>
              <a:rPr lang="en-US" b="1" i="1" dirty="0" smtClean="0"/>
              <a:t>awe</a:t>
            </a:r>
            <a:r>
              <a:rPr lang="en-US" i="1" dirty="0" smtClean="0"/>
              <a:t>… </a:t>
            </a:r>
            <a:r>
              <a:rPr lang="en-US" dirty="0" smtClean="0"/>
              <a:t>(Heb12:28)</a:t>
            </a:r>
          </a:p>
          <a:p>
            <a:pPr lvl="1"/>
            <a:r>
              <a:rPr lang="en-US" dirty="0" smtClean="0"/>
              <a:t>Grateful (</a:t>
            </a:r>
            <a:r>
              <a:rPr lang="en-US" dirty="0" err="1" smtClean="0"/>
              <a:t>dankbaarheid</a:t>
            </a:r>
            <a:r>
              <a:rPr lang="en-US" dirty="0" smtClean="0"/>
              <a:t>)</a:t>
            </a:r>
          </a:p>
          <a:p>
            <a:pPr lvl="1"/>
            <a:r>
              <a:rPr lang="en-US" dirty="0" smtClean="0"/>
              <a:t>Offer acceptable worship with </a:t>
            </a:r>
            <a:r>
              <a:rPr lang="en-US" dirty="0" err="1" smtClean="0"/>
              <a:t>reverance</a:t>
            </a:r>
            <a:r>
              <a:rPr lang="en-US" dirty="0" smtClean="0"/>
              <a:t> and awe</a:t>
            </a:r>
            <a:endParaRPr lang="en-ZA" dirty="0"/>
          </a:p>
          <a:p>
            <a:endParaRPr lang="en-US" dirty="0">
              <a:latin typeface="Gill Sans MT"/>
              <a:cs typeface="Gill Sans MT"/>
            </a:endParaRPr>
          </a:p>
        </p:txBody>
      </p:sp>
    </p:spTree>
    <p:extLst>
      <p:ext uri="{BB962C8B-B14F-4D97-AF65-F5344CB8AC3E}">
        <p14:creationId xmlns:p14="http://schemas.microsoft.com/office/powerpoint/2010/main" val="17930133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Gill Sans MT"/>
                <a:cs typeface="Gill Sans MT"/>
              </a:rPr>
              <a:t>Unshakable Worship</a:t>
            </a:r>
            <a:endParaRPr lang="en-US" b="1" dirty="0">
              <a:latin typeface="Gill Sans MT"/>
              <a:cs typeface="Gill Sans MT"/>
            </a:endParaRPr>
          </a:p>
        </p:txBody>
      </p:sp>
      <p:sp>
        <p:nvSpPr>
          <p:cNvPr id="3" name="Content Placeholder 2"/>
          <p:cNvSpPr>
            <a:spLocks noGrp="1"/>
          </p:cNvSpPr>
          <p:nvPr>
            <p:ph idx="1"/>
          </p:nvPr>
        </p:nvSpPr>
        <p:spPr/>
        <p:txBody>
          <a:bodyPr>
            <a:normAutofit lnSpcReduction="10000"/>
          </a:bodyPr>
          <a:lstStyle/>
          <a:p>
            <a:pPr marL="0" indent="0">
              <a:buNone/>
            </a:pPr>
            <a:r>
              <a:rPr lang="en-US" b="1" dirty="0" err="1" smtClean="0"/>
              <a:t>Wat</a:t>
            </a:r>
            <a:r>
              <a:rPr lang="en-US" b="1" dirty="0" smtClean="0"/>
              <a:t> is Worship?</a:t>
            </a:r>
          </a:p>
          <a:p>
            <a:r>
              <a:rPr lang="en-US" dirty="0" smtClean="0"/>
              <a:t>Worship is the natural expression of what is at the center of our lives. </a:t>
            </a:r>
            <a:endParaRPr lang="en-ZA" dirty="0" smtClean="0"/>
          </a:p>
          <a:p>
            <a:pPr lvl="1"/>
            <a:r>
              <a:rPr lang="en-US" dirty="0" smtClean="0"/>
              <a:t>Worship is living all of life to the glory of God!</a:t>
            </a:r>
            <a:endParaRPr lang="en-US" dirty="0" smtClean="0">
              <a:latin typeface="Gill Sans MT"/>
              <a:cs typeface="Gill Sans MT"/>
            </a:endParaRPr>
          </a:p>
          <a:p>
            <a:r>
              <a:rPr lang="en-US" dirty="0" err="1" smtClean="0">
                <a:latin typeface="Gill Sans MT"/>
                <a:cs typeface="Gill Sans MT"/>
              </a:rPr>
              <a:t>Hoekom</a:t>
            </a:r>
            <a:r>
              <a:rPr lang="en-US" dirty="0" smtClean="0">
                <a:latin typeface="Gill Sans MT"/>
                <a:cs typeface="Gill Sans MT"/>
              </a:rPr>
              <a:t> “acceptable worship”?</a:t>
            </a:r>
          </a:p>
          <a:p>
            <a:pPr lvl="1"/>
            <a:r>
              <a:rPr lang="en-US" dirty="0" smtClean="0">
                <a:latin typeface="Gill Sans MT"/>
                <a:cs typeface="Gill Sans MT"/>
              </a:rPr>
              <a:t>Worship </a:t>
            </a:r>
            <a:r>
              <a:rPr lang="en-US" dirty="0" err="1" smtClean="0">
                <a:latin typeface="Gill Sans MT"/>
                <a:cs typeface="Gill Sans MT"/>
              </a:rPr>
              <a:t>verplaas</a:t>
            </a:r>
            <a:r>
              <a:rPr lang="en-US" dirty="0" smtClean="0">
                <a:latin typeface="Gill Sans MT"/>
                <a:cs typeface="Gill Sans MT"/>
              </a:rPr>
              <a:t> </a:t>
            </a:r>
            <a:r>
              <a:rPr lang="en-US" dirty="0" err="1" smtClean="0">
                <a:latin typeface="Gill Sans MT"/>
                <a:cs typeface="Gill Sans MT"/>
              </a:rPr>
              <a:t>ons</a:t>
            </a:r>
            <a:r>
              <a:rPr lang="en-US" dirty="0" smtClean="0">
                <a:latin typeface="Gill Sans MT"/>
                <a:cs typeface="Gill Sans MT"/>
              </a:rPr>
              <a:t> </a:t>
            </a:r>
            <a:r>
              <a:rPr lang="en-US" dirty="0" err="1" smtClean="0">
                <a:latin typeface="Gill Sans MT"/>
                <a:cs typeface="Gill Sans MT"/>
              </a:rPr>
              <a:t>aandag</a:t>
            </a:r>
            <a:r>
              <a:rPr lang="en-US" dirty="0" smtClean="0">
                <a:latin typeface="Gill Sans MT"/>
                <a:cs typeface="Gill Sans MT"/>
              </a:rPr>
              <a:t> van </a:t>
            </a:r>
            <a:r>
              <a:rPr lang="en-US" dirty="0" err="1" smtClean="0">
                <a:latin typeface="Gill Sans MT"/>
                <a:cs typeface="Gill Sans MT"/>
              </a:rPr>
              <a:t>omstandighede</a:t>
            </a:r>
            <a:r>
              <a:rPr lang="en-US" dirty="0" smtClean="0">
                <a:latin typeface="Gill Sans MT"/>
                <a:cs typeface="Gill Sans MT"/>
              </a:rPr>
              <a:t> en dinge </a:t>
            </a:r>
            <a:r>
              <a:rPr lang="en-US" dirty="0" err="1" smtClean="0">
                <a:latin typeface="Gill Sans MT"/>
                <a:cs typeface="Gill Sans MT"/>
              </a:rPr>
              <a:t>om</a:t>
            </a:r>
            <a:r>
              <a:rPr lang="en-US" dirty="0" smtClean="0">
                <a:latin typeface="Gill Sans MT"/>
                <a:cs typeface="Gill Sans MT"/>
              </a:rPr>
              <a:t> </a:t>
            </a:r>
            <a:r>
              <a:rPr lang="en-US" dirty="0" err="1" smtClean="0">
                <a:latin typeface="Gill Sans MT"/>
                <a:cs typeface="Gill Sans MT"/>
              </a:rPr>
              <a:t>ons</a:t>
            </a:r>
            <a:r>
              <a:rPr lang="en-US" dirty="0" smtClean="0">
                <a:latin typeface="Gill Sans MT"/>
                <a:cs typeface="Gill Sans MT"/>
              </a:rPr>
              <a:t> </a:t>
            </a:r>
            <a:r>
              <a:rPr lang="en-US" dirty="0" err="1" smtClean="0">
                <a:latin typeface="Gill Sans MT"/>
                <a:cs typeface="Gill Sans MT"/>
              </a:rPr>
              <a:t>na</a:t>
            </a:r>
            <a:r>
              <a:rPr lang="en-US" dirty="0" smtClean="0">
                <a:latin typeface="Gill Sans MT"/>
                <a:cs typeface="Gill Sans MT"/>
              </a:rPr>
              <a:t> God…</a:t>
            </a:r>
          </a:p>
          <a:p>
            <a:pPr lvl="1"/>
            <a:r>
              <a:rPr lang="en-US" dirty="0" smtClean="0">
                <a:latin typeface="Gill Sans MT"/>
                <a:cs typeface="Gill Sans MT"/>
              </a:rPr>
              <a:t>Worship </a:t>
            </a:r>
            <a:r>
              <a:rPr lang="en-US" dirty="0" err="1" smtClean="0">
                <a:latin typeface="Gill Sans MT"/>
                <a:cs typeface="Gill Sans MT"/>
              </a:rPr>
              <a:t>herinner</a:t>
            </a:r>
            <a:r>
              <a:rPr lang="en-US" dirty="0" smtClean="0">
                <a:latin typeface="Gill Sans MT"/>
                <a:cs typeface="Gill Sans MT"/>
              </a:rPr>
              <a:t> </a:t>
            </a:r>
            <a:r>
              <a:rPr lang="en-US" dirty="0" err="1" smtClean="0">
                <a:latin typeface="Gill Sans MT"/>
                <a:cs typeface="Gill Sans MT"/>
              </a:rPr>
              <a:t>ons</a:t>
            </a:r>
            <a:r>
              <a:rPr lang="en-US" dirty="0" smtClean="0">
                <a:latin typeface="Gill Sans MT"/>
                <a:cs typeface="Gill Sans MT"/>
              </a:rPr>
              <a:t> van die </a:t>
            </a:r>
            <a:r>
              <a:rPr lang="en-US" dirty="0" err="1" smtClean="0">
                <a:latin typeface="Gill Sans MT"/>
                <a:cs typeface="Gill Sans MT"/>
              </a:rPr>
              <a:t>feit</a:t>
            </a:r>
            <a:r>
              <a:rPr lang="en-US" dirty="0" smtClean="0">
                <a:latin typeface="Gill Sans MT"/>
                <a:cs typeface="Gill Sans MT"/>
              </a:rPr>
              <a:t> </a:t>
            </a:r>
            <a:r>
              <a:rPr lang="en-US" dirty="0" err="1" smtClean="0">
                <a:latin typeface="Gill Sans MT"/>
                <a:cs typeface="Gill Sans MT"/>
              </a:rPr>
              <a:t>dat</a:t>
            </a:r>
            <a:r>
              <a:rPr lang="en-US" dirty="0" smtClean="0">
                <a:latin typeface="Gill Sans MT"/>
                <a:cs typeface="Gill Sans MT"/>
              </a:rPr>
              <a:t> </a:t>
            </a:r>
            <a:r>
              <a:rPr lang="en-US" dirty="0" err="1" smtClean="0">
                <a:latin typeface="Gill Sans MT"/>
                <a:cs typeface="Gill Sans MT"/>
              </a:rPr>
              <a:t>ons</a:t>
            </a:r>
            <a:r>
              <a:rPr lang="en-US" dirty="0" smtClean="0">
                <a:latin typeface="Gill Sans MT"/>
                <a:cs typeface="Gill Sans MT"/>
              </a:rPr>
              <a:t> </a:t>
            </a:r>
            <a:r>
              <a:rPr lang="en-US" dirty="0" err="1" smtClean="0">
                <a:latin typeface="Gill Sans MT"/>
                <a:cs typeface="Gill Sans MT"/>
              </a:rPr>
              <a:t>veilig</a:t>
            </a:r>
            <a:r>
              <a:rPr lang="en-US" dirty="0" smtClean="0">
                <a:latin typeface="Gill Sans MT"/>
                <a:cs typeface="Gill Sans MT"/>
              </a:rPr>
              <a:t> is in ‘n </a:t>
            </a:r>
            <a:r>
              <a:rPr lang="en-ZA" i="1" dirty="0"/>
              <a:t>onwankelbare </a:t>
            </a:r>
            <a:r>
              <a:rPr lang="en-ZA" i="1" dirty="0" smtClean="0"/>
              <a:t>koninkryk!</a:t>
            </a:r>
          </a:p>
        </p:txBody>
      </p:sp>
    </p:spTree>
    <p:extLst>
      <p:ext uri="{BB962C8B-B14F-4D97-AF65-F5344CB8AC3E}">
        <p14:creationId xmlns:p14="http://schemas.microsoft.com/office/powerpoint/2010/main" val="17930133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Gill Sans MT"/>
                <a:cs typeface="Gill Sans MT"/>
              </a:rPr>
              <a:t>Unshakable Worship</a:t>
            </a:r>
            <a:endParaRPr lang="en-US" b="1" dirty="0">
              <a:latin typeface="Gill Sans MT"/>
              <a:cs typeface="Gill Sans MT"/>
            </a:endParaRPr>
          </a:p>
        </p:txBody>
      </p:sp>
      <p:sp>
        <p:nvSpPr>
          <p:cNvPr id="3" name="Content Placeholder 2"/>
          <p:cNvSpPr>
            <a:spLocks noGrp="1"/>
          </p:cNvSpPr>
          <p:nvPr>
            <p:ph idx="1"/>
          </p:nvPr>
        </p:nvSpPr>
        <p:spPr/>
        <p:txBody>
          <a:bodyPr>
            <a:normAutofit/>
          </a:bodyPr>
          <a:lstStyle/>
          <a:p>
            <a:r>
              <a:rPr lang="en-US" dirty="0" smtClean="0">
                <a:latin typeface="Gill Sans MT"/>
                <a:cs typeface="Gill Sans MT"/>
              </a:rPr>
              <a:t>Hoe </a:t>
            </a:r>
            <a:r>
              <a:rPr lang="en-US" dirty="0" err="1" smtClean="0">
                <a:latin typeface="Gill Sans MT"/>
                <a:cs typeface="Gill Sans MT"/>
              </a:rPr>
              <a:t>lyk</a:t>
            </a:r>
            <a:r>
              <a:rPr lang="en-US" dirty="0" smtClean="0">
                <a:latin typeface="Gill Sans MT"/>
                <a:cs typeface="Gill Sans MT"/>
              </a:rPr>
              <a:t> </a:t>
            </a:r>
            <a:r>
              <a:rPr lang="en-US" dirty="0" err="1" smtClean="0">
                <a:latin typeface="Gill Sans MT"/>
                <a:cs typeface="Gill Sans MT"/>
              </a:rPr>
              <a:t>aanvaarbare</a:t>
            </a:r>
            <a:r>
              <a:rPr lang="en-US" dirty="0" smtClean="0">
                <a:latin typeface="Gill Sans MT"/>
                <a:cs typeface="Gill Sans MT"/>
              </a:rPr>
              <a:t> worship?</a:t>
            </a:r>
          </a:p>
          <a:p>
            <a:pPr lvl="1"/>
            <a:r>
              <a:rPr lang="en-US" dirty="0" smtClean="0">
                <a:latin typeface="Gill Sans MT"/>
                <a:cs typeface="Gill Sans MT"/>
              </a:rPr>
              <a:t>‘n </a:t>
            </a:r>
            <a:r>
              <a:rPr lang="en-US" dirty="0" err="1" smtClean="0">
                <a:latin typeface="Gill Sans MT"/>
                <a:cs typeface="Gill Sans MT"/>
              </a:rPr>
              <a:t>Goeie</a:t>
            </a:r>
            <a:r>
              <a:rPr lang="en-US" dirty="0" smtClean="0">
                <a:latin typeface="Gill Sans MT"/>
                <a:cs typeface="Gill Sans MT"/>
              </a:rPr>
              <a:t> band</a:t>
            </a:r>
          </a:p>
          <a:p>
            <a:pPr lvl="1"/>
            <a:r>
              <a:rPr lang="en-US" dirty="0" smtClean="0">
                <a:latin typeface="Gill Sans MT"/>
                <a:cs typeface="Gill Sans MT"/>
              </a:rPr>
              <a:t>Met </a:t>
            </a:r>
            <a:r>
              <a:rPr lang="en-US" dirty="0" err="1" smtClean="0">
                <a:latin typeface="Gill Sans MT"/>
                <a:cs typeface="Gill Sans MT"/>
              </a:rPr>
              <a:t>lekker</a:t>
            </a:r>
            <a:r>
              <a:rPr lang="en-US" dirty="0" smtClean="0">
                <a:latin typeface="Gill Sans MT"/>
                <a:cs typeface="Gill Sans MT"/>
              </a:rPr>
              <a:t> </a:t>
            </a:r>
            <a:r>
              <a:rPr lang="en-US" dirty="0" err="1" smtClean="0">
                <a:latin typeface="Gill Sans MT"/>
                <a:cs typeface="Gill Sans MT"/>
              </a:rPr>
              <a:t>liedjies</a:t>
            </a:r>
            <a:endParaRPr lang="en-US" dirty="0" smtClean="0">
              <a:latin typeface="Gill Sans MT"/>
              <a:cs typeface="Gill Sans MT"/>
            </a:endParaRPr>
          </a:p>
          <a:p>
            <a:pPr lvl="1"/>
            <a:r>
              <a:rPr lang="en-US" dirty="0" err="1" smtClean="0">
                <a:latin typeface="Gill Sans MT"/>
                <a:cs typeface="Gill Sans MT"/>
              </a:rPr>
              <a:t>Jy</a:t>
            </a:r>
            <a:r>
              <a:rPr lang="en-US" dirty="0" smtClean="0">
                <a:latin typeface="Gill Sans MT"/>
                <a:cs typeface="Gill Sans MT"/>
              </a:rPr>
              <a:t> </a:t>
            </a:r>
            <a:r>
              <a:rPr lang="en-US" dirty="0" err="1" smtClean="0">
                <a:latin typeface="Gill Sans MT"/>
                <a:cs typeface="Gill Sans MT"/>
              </a:rPr>
              <a:t>moet</a:t>
            </a:r>
            <a:r>
              <a:rPr lang="en-US" dirty="0" smtClean="0">
                <a:latin typeface="Gill Sans MT"/>
                <a:cs typeface="Gill Sans MT"/>
              </a:rPr>
              <a:t> </a:t>
            </a:r>
            <a:r>
              <a:rPr lang="en-US" dirty="0" err="1" smtClean="0">
                <a:latin typeface="Gill Sans MT"/>
                <a:cs typeface="Gill Sans MT"/>
              </a:rPr>
              <a:t>mooi</a:t>
            </a:r>
            <a:r>
              <a:rPr lang="en-US" dirty="0" smtClean="0">
                <a:latin typeface="Gill Sans MT"/>
                <a:cs typeface="Gill Sans MT"/>
              </a:rPr>
              <a:t>, op die </a:t>
            </a:r>
            <a:r>
              <a:rPr lang="en-US" dirty="0" err="1" smtClean="0">
                <a:latin typeface="Gill Sans MT"/>
                <a:cs typeface="Gill Sans MT"/>
              </a:rPr>
              <a:t>noot</a:t>
            </a:r>
            <a:r>
              <a:rPr lang="en-US" dirty="0" smtClean="0">
                <a:latin typeface="Gill Sans MT"/>
                <a:cs typeface="Gill Sans MT"/>
              </a:rPr>
              <a:t> sing</a:t>
            </a:r>
          </a:p>
          <a:p>
            <a:pPr lvl="1"/>
            <a:endParaRPr lang="en-US" dirty="0" smtClean="0">
              <a:latin typeface="Gill Sans MT"/>
              <a:cs typeface="Gill Sans MT"/>
            </a:endParaRPr>
          </a:p>
          <a:p>
            <a:pPr lvl="1"/>
            <a:endParaRPr lang="en-US" dirty="0" smtClean="0">
              <a:latin typeface="Gill Sans MT"/>
              <a:cs typeface="Gill Sans MT"/>
            </a:endParaRPr>
          </a:p>
          <a:p>
            <a:pPr lvl="1"/>
            <a:endParaRPr lang="en-US" dirty="0">
              <a:latin typeface="Gill Sans MT"/>
              <a:cs typeface="Gill Sans MT"/>
            </a:endParaRPr>
          </a:p>
        </p:txBody>
      </p:sp>
    </p:spTree>
    <p:extLst>
      <p:ext uri="{BB962C8B-B14F-4D97-AF65-F5344CB8AC3E}">
        <p14:creationId xmlns:p14="http://schemas.microsoft.com/office/powerpoint/2010/main" val="40055605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Gill Sans MT"/>
                <a:cs typeface="Gill Sans MT"/>
              </a:rPr>
              <a:t>Unshakable Worship</a:t>
            </a:r>
            <a:endParaRPr lang="en-US" b="1" dirty="0">
              <a:latin typeface="Gill Sans MT"/>
              <a:cs typeface="Gill Sans MT"/>
            </a:endParaRPr>
          </a:p>
        </p:txBody>
      </p:sp>
      <p:sp>
        <p:nvSpPr>
          <p:cNvPr id="3" name="Content Placeholder 2"/>
          <p:cNvSpPr>
            <a:spLocks noGrp="1"/>
          </p:cNvSpPr>
          <p:nvPr>
            <p:ph idx="1"/>
          </p:nvPr>
        </p:nvSpPr>
        <p:spPr/>
        <p:txBody>
          <a:bodyPr>
            <a:normAutofit/>
          </a:bodyPr>
          <a:lstStyle/>
          <a:p>
            <a:r>
              <a:rPr lang="en-US" b="1" dirty="0">
                <a:latin typeface="Gill Sans MT"/>
                <a:cs typeface="Gill Sans MT"/>
              </a:rPr>
              <a:t>Halal</a:t>
            </a:r>
            <a:r>
              <a:rPr lang="en-US" dirty="0">
                <a:latin typeface="Gill Sans MT"/>
                <a:cs typeface="Gill Sans MT"/>
              </a:rPr>
              <a:t>: To praise the Lord by celebrating, by dancing and shining forth, by acting clamorously </a:t>
            </a:r>
            <a:r>
              <a:rPr lang="en-US" dirty="0" smtClean="0">
                <a:latin typeface="Gill Sans MT"/>
                <a:cs typeface="Gill Sans MT"/>
              </a:rPr>
              <a:t>foolish.</a:t>
            </a:r>
          </a:p>
          <a:p>
            <a:pPr lvl="1"/>
            <a:r>
              <a:rPr lang="en-US" dirty="0" smtClean="0">
                <a:latin typeface="Gill Sans MT"/>
                <a:cs typeface="Gill Sans MT"/>
              </a:rPr>
              <a:t>Ps</a:t>
            </a:r>
            <a:r>
              <a:rPr lang="en-US" dirty="0">
                <a:latin typeface="Gill Sans MT"/>
                <a:cs typeface="Gill Sans MT"/>
              </a:rPr>
              <a:t>.150 </a:t>
            </a:r>
            <a:r>
              <a:rPr lang="en-US" i="1" dirty="0" err="1">
                <a:latin typeface="Gill Sans MT"/>
                <a:cs typeface="Gill Sans MT"/>
              </a:rPr>
              <a:t>Hallal</a:t>
            </a:r>
            <a:r>
              <a:rPr lang="en-US" i="1" dirty="0">
                <a:latin typeface="Gill Sans MT"/>
                <a:cs typeface="Gill Sans MT"/>
              </a:rPr>
              <a:t> ye the Lord, </a:t>
            </a:r>
            <a:r>
              <a:rPr lang="en-US" i="1" dirty="0" err="1">
                <a:latin typeface="Gill Sans MT"/>
                <a:cs typeface="Gill Sans MT"/>
              </a:rPr>
              <a:t>Hallal</a:t>
            </a:r>
            <a:r>
              <a:rPr lang="en-US" i="1" dirty="0">
                <a:latin typeface="Gill Sans MT"/>
                <a:cs typeface="Gill Sans MT"/>
              </a:rPr>
              <a:t> God in his sanctuary; </a:t>
            </a:r>
            <a:r>
              <a:rPr lang="en-US" i="1" dirty="0" err="1">
                <a:latin typeface="Gill Sans MT"/>
                <a:cs typeface="Gill Sans MT"/>
              </a:rPr>
              <a:t>hallal</a:t>
            </a:r>
            <a:r>
              <a:rPr lang="en-US" i="1" dirty="0">
                <a:latin typeface="Gill Sans MT"/>
                <a:cs typeface="Gill Sans MT"/>
              </a:rPr>
              <a:t> Him in the firmament of his power. </a:t>
            </a:r>
            <a:endParaRPr lang="en-US" dirty="0" smtClean="0">
              <a:latin typeface="Gill Sans MT"/>
              <a:cs typeface="Gill Sans MT"/>
            </a:endParaRPr>
          </a:p>
          <a:p>
            <a:r>
              <a:rPr lang="en-US" b="1" dirty="0" err="1" smtClean="0">
                <a:latin typeface="Gill Sans MT"/>
                <a:cs typeface="Gill Sans MT"/>
              </a:rPr>
              <a:t>Yad</a:t>
            </a:r>
            <a:r>
              <a:rPr lang="en-US" b="1" dirty="0" smtClean="0">
                <a:latin typeface="Gill Sans MT"/>
                <a:cs typeface="Gill Sans MT"/>
              </a:rPr>
              <a:t>-ah: </a:t>
            </a:r>
            <a:r>
              <a:rPr lang="en-US" dirty="0" smtClean="0">
                <a:latin typeface="Gill Sans MT"/>
                <a:cs typeface="Gill Sans MT"/>
              </a:rPr>
              <a:t>To praise the Lord with extended hand (</a:t>
            </a:r>
            <a:r>
              <a:rPr lang="en-US" dirty="0" err="1" smtClean="0">
                <a:latin typeface="Gill Sans MT"/>
                <a:cs typeface="Gill Sans MT"/>
              </a:rPr>
              <a:t>yad</a:t>
            </a:r>
            <a:r>
              <a:rPr lang="en-US" dirty="0" smtClean="0">
                <a:latin typeface="Gill Sans MT"/>
                <a:cs typeface="Gill Sans MT"/>
              </a:rPr>
              <a:t>), to throw out the hand. </a:t>
            </a:r>
          </a:p>
          <a:p>
            <a:pPr lvl="1"/>
            <a:r>
              <a:rPr lang="en-US" dirty="0" smtClean="0">
                <a:latin typeface="Gill Sans MT"/>
                <a:cs typeface="Gill Sans MT"/>
              </a:rPr>
              <a:t>Ps. 138:2 I will worship toward thy holy temple, and </a:t>
            </a:r>
            <a:r>
              <a:rPr lang="en-US" dirty="0" err="1" smtClean="0">
                <a:latin typeface="Gill Sans MT"/>
                <a:cs typeface="Gill Sans MT"/>
              </a:rPr>
              <a:t>Yadah</a:t>
            </a:r>
            <a:r>
              <a:rPr lang="en-US" dirty="0" smtClean="0">
                <a:latin typeface="Gill Sans MT"/>
                <a:cs typeface="Gill Sans MT"/>
              </a:rPr>
              <a:t> thy name.</a:t>
            </a:r>
          </a:p>
          <a:p>
            <a:endParaRPr lang="en-US" dirty="0">
              <a:latin typeface="Gill Sans MT"/>
              <a:cs typeface="Gill Sans MT"/>
            </a:endParaRPr>
          </a:p>
        </p:txBody>
      </p:sp>
    </p:spTree>
    <p:extLst>
      <p:ext uri="{BB962C8B-B14F-4D97-AF65-F5344CB8AC3E}">
        <p14:creationId xmlns:p14="http://schemas.microsoft.com/office/powerpoint/2010/main" val="17930133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Gill Sans MT"/>
                <a:cs typeface="Gill Sans MT"/>
              </a:rPr>
              <a:t>Unshakable Worship</a:t>
            </a:r>
            <a:endParaRPr lang="en-US" b="1" dirty="0">
              <a:latin typeface="Gill Sans MT"/>
              <a:cs typeface="Gill Sans MT"/>
            </a:endParaRPr>
          </a:p>
        </p:txBody>
      </p:sp>
      <p:sp>
        <p:nvSpPr>
          <p:cNvPr id="3" name="Content Placeholder 2"/>
          <p:cNvSpPr>
            <a:spLocks noGrp="1"/>
          </p:cNvSpPr>
          <p:nvPr>
            <p:ph idx="1"/>
          </p:nvPr>
        </p:nvSpPr>
        <p:spPr/>
        <p:txBody>
          <a:bodyPr/>
          <a:lstStyle/>
          <a:p>
            <a:r>
              <a:rPr lang="en-US" b="1" dirty="0" err="1" smtClean="0">
                <a:latin typeface="Gill Sans MT"/>
                <a:cs typeface="Gill Sans MT"/>
              </a:rPr>
              <a:t>Shabach</a:t>
            </a:r>
            <a:r>
              <a:rPr lang="en-US" b="1" dirty="0" smtClean="0">
                <a:latin typeface="Gill Sans MT"/>
                <a:cs typeface="Gill Sans MT"/>
              </a:rPr>
              <a:t>: </a:t>
            </a:r>
            <a:r>
              <a:rPr lang="en-US" dirty="0" smtClean="0">
                <a:latin typeface="Gill Sans MT"/>
                <a:cs typeface="Gill Sans MT"/>
              </a:rPr>
              <a:t>To praise the lord with a shout and a loud voice.</a:t>
            </a:r>
          </a:p>
          <a:p>
            <a:pPr lvl="1"/>
            <a:r>
              <a:rPr lang="en-US" dirty="0" smtClean="0">
                <a:latin typeface="Gill Sans MT"/>
                <a:cs typeface="Gill Sans MT"/>
              </a:rPr>
              <a:t>Psalm 63:3 Because thy </a:t>
            </a:r>
            <a:r>
              <a:rPr lang="en-US" dirty="0" err="1" smtClean="0">
                <a:latin typeface="Gill Sans MT"/>
                <a:cs typeface="Gill Sans MT"/>
              </a:rPr>
              <a:t>lovingkindness</a:t>
            </a:r>
            <a:r>
              <a:rPr lang="en-US" dirty="0" smtClean="0">
                <a:latin typeface="Gill Sans MT"/>
                <a:cs typeface="Gill Sans MT"/>
              </a:rPr>
              <a:t> is better than life, my lips shall </a:t>
            </a:r>
            <a:r>
              <a:rPr lang="en-US" dirty="0" err="1" smtClean="0">
                <a:latin typeface="Gill Sans MT"/>
                <a:cs typeface="Gill Sans MT"/>
              </a:rPr>
              <a:t>Shabach</a:t>
            </a:r>
            <a:r>
              <a:rPr lang="en-US" dirty="0" smtClean="0">
                <a:latin typeface="Gill Sans MT"/>
                <a:cs typeface="Gill Sans MT"/>
              </a:rPr>
              <a:t> Thee. </a:t>
            </a:r>
          </a:p>
          <a:p>
            <a:r>
              <a:rPr lang="en-US" b="1" dirty="0" err="1" smtClean="0">
                <a:latin typeface="Gill Sans MT"/>
                <a:cs typeface="Gill Sans MT"/>
              </a:rPr>
              <a:t>Towdah</a:t>
            </a:r>
            <a:r>
              <a:rPr lang="en-US" b="1" dirty="0" smtClean="0">
                <a:latin typeface="Gill Sans MT"/>
                <a:cs typeface="Gill Sans MT"/>
              </a:rPr>
              <a:t>: </a:t>
            </a:r>
            <a:r>
              <a:rPr lang="en-US" dirty="0" smtClean="0">
                <a:latin typeface="Gill Sans MT"/>
                <a:cs typeface="Gill Sans MT"/>
              </a:rPr>
              <a:t>To thank God for things at hand, as well as things not yet received. </a:t>
            </a:r>
          </a:p>
          <a:p>
            <a:pPr lvl="1"/>
            <a:r>
              <a:rPr lang="en-US" dirty="0" smtClean="0">
                <a:latin typeface="Gill Sans MT"/>
                <a:cs typeface="Gill Sans MT"/>
              </a:rPr>
              <a:t>Psalm 50:23 Whosoever </a:t>
            </a:r>
            <a:r>
              <a:rPr lang="en-US" dirty="0" err="1" smtClean="0">
                <a:latin typeface="Gill Sans MT"/>
                <a:cs typeface="Gill Sans MT"/>
              </a:rPr>
              <a:t>offereth</a:t>
            </a:r>
            <a:r>
              <a:rPr lang="en-US" dirty="0" smtClean="0">
                <a:latin typeface="Gill Sans MT"/>
                <a:cs typeface="Gill Sans MT"/>
              </a:rPr>
              <a:t> </a:t>
            </a:r>
            <a:r>
              <a:rPr lang="en-US" dirty="0" err="1" smtClean="0">
                <a:latin typeface="Gill Sans MT"/>
                <a:cs typeface="Gill Sans MT"/>
              </a:rPr>
              <a:t>Towdah</a:t>
            </a:r>
            <a:r>
              <a:rPr lang="en-US" dirty="0" smtClean="0">
                <a:latin typeface="Gill Sans MT"/>
                <a:cs typeface="Gill Sans MT"/>
              </a:rPr>
              <a:t> glorifies me. </a:t>
            </a:r>
          </a:p>
          <a:p>
            <a:endParaRPr lang="en-US" dirty="0">
              <a:latin typeface="Gill Sans MT"/>
              <a:cs typeface="Gill Sans MT"/>
            </a:endParaRPr>
          </a:p>
        </p:txBody>
      </p:sp>
    </p:spTree>
    <p:extLst>
      <p:ext uri="{BB962C8B-B14F-4D97-AF65-F5344CB8AC3E}">
        <p14:creationId xmlns:p14="http://schemas.microsoft.com/office/powerpoint/2010/main" val="17930133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Gill Sans MT"/>
                <a:cs typeface="Gill Sans MT"/>
              </a:rPr>
              <a:t>Unshakable Worship</a:t>
            </a:r>
            <a:endParaRPr lang="en-US" b="1" dirty="0">
              <a:latin typeface="Gill Sans MT"/>
              <a:cs typeface="Gill Sans MT"/>
            </a:endParaRPr>
          </a:p>
        </p:txBody>
      </p:sp>
      <p:sp>
        <p:nvSpPr>
          <p:cNvPr id="3" name="Content Placeholder 2"/>
          <p:cNvSpPr>
            <a:spLocks noGrp="1"/>
          </p:cNvSpPr>
          <p:nvPr>
            <p:ph idx="1"/>
          </p:nvPr>
        </p:nvSpPr>
        <p:spPr/>
        <p:txBody>
          <a:bodyPr/>
          <a:lstStyle/>
          <a:p>
            <a:r>
              <a:rPr lang="en-US" b="1" dirty="0" err="1" smtClean="0">
                <a:latin typeface="Gill Sans MT"/>
                <a:cs typeface="Gill Sans MT"/>
              </a:rPr>
              <a:t>Tehillah</a:t>
            </a:r>
            <a:r>
              <a:rPr lang="en-US" dirty="0" smtClean="0">
                <a:latin typeface="Gill Sans MT"/>
                <a:cs typeface="Gill Sans MT"/>
              </a:rPr>
              <a:t>: A praise from your spirit; the residual (new) song of the Lord from the heart of the believer. The book of Psalms in Hebrew is titled, “</a:t>
            </a:r>
            <a:r>
              <a:rPr lang="en-US" dirty="0" err="1" smtClean="0">
                <a:latin typeface="Gill Sans MT"/>
                <a:cs typeface="Gill Sans MT"/>
              </a:rPr>
              <a:t>Tehillim</a:t>
            </a:r>
            <a:r>
              <a:rPr lang="en-US" dirty="0" smtClean="0">
                <a:latin typeface="Gill Sans MT"/>
                <a:cs typeface="Gill Sans MT"/>
              </a:rPr>
              <a:t>.”</a:t>
            </a:r>
          </a:p>
          <a:p>
            <a:pPr lvl="1"/>
            <a:r>
              <a:rPr lang="en-US" dirty="0" smtClean="0">
                <a:latin typeface="Gill Sans MT"/>
                <a:cs typeface="Gill Sans MT"/>
              </a:rPr>
              <a:t>Psalm 22:3 Thou art holy, O thou that </a:t>
            </a:r>
            <a:r>
              <a:rPr lang="en-US" dirty="0" err="1" smtClean="0">
                <a:latin typeface="Gill Sans MT"/>
                <a:cs typeface="Gill Sans MT"/>
              </a:rPr>
              <a:t>inhabitest</a:t>
            </a:r>
            <a:r>
              <a:rPr lang="en-US" dirty="0" smtClean="0">
                <a:latin typeface="Gill Sans MT"/>
                <a:cs typeface="Gill Sans MT"/>
              </a:rPr>
              <a:t> the </a:t>
            </a:r>
            <a:r>
              <a:rPr lang="en-US" dirty="0" err="1" smtClean="0">
                <a:latin typeface="Gill Sans MT"/>
                <a:cs typeface="Gill Sans MT"/>
              </a:rPr>
              <a:t>Tehillah</a:t>
            </a:r>
            <a:r>
              <a:rPr lang="en-US" dirty="0" smtClean="0">
                <a:latin typeface="Gill Sans MT"/>
                <a:cs typeface="Gill Sans MT"/>
              </a:rPr>
              <a:t> of Israel. </a:t>
            </a:r>
          </a:p>
          <a:p>
            <a:endParaRPr lang="en-US" dirty="0">
              <a:latin typeface="Gill Sans MT"/>
              <a:cs typeface="Gill Sans MT"/>
            </a:endParaRPr>
          </a:p>
        </p:txBody>
      </p:sp>
    </p:spTree>
    <p:extLst>
      <p:ext uri="{BB962C8B-B14F-4D97-AF65-F5344CB8AC3E}">
        <p14:creationId xmlns:p14="http://schemas.microsoft.com/office/powerpoint/2010/main" val="39212558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Gill Sans MT"/>
                <a:cs typeface="Gill Sans MT"/>
              </a:rPr>
              <a:t>Unshakable Worship</a:t>
            </a:r>
            <a:endParaRPr lang="en-US" b="1" dirty="0">
              <a:latin typeface="Gill Sans MT"/>
              <a:cs typeface="Gill Sans MT"/>
            </a:endParaRPr>
          </a:p>
        </p:txBody>
      </p:sp>
      <p:sp>
        <p:nvSpPr>
          <p:cNvPr id="3" name="Content Placeholder 2"/>
          <p:cNvSpPr>
            <a:spLocks noGrp="1"/>
          </p:cNvSpPr>
          <p:nvPr>
            <p:ph idx="1"/>
          </p:nvPr>
        </p:nvSpPr>
        <p:spPr/>
        <p:txBody>
          <a:bodyPr/>
          <a:lstStyle/>
          <a:p>
            <a:r>
              <a:rPr lang="en-US" b="1" dirty="0" err="1" smtClean="0">
                <a:latin typeface="Gill Sans MT"/>
                <a:cs typeface="Gill Sans MT"/>
              </a:rPr>
              <a:t>Zamar</a:t>
            </a:r>
            <a:r>
              <a:rPr lang="en-US" b="1" dirty="0" smtClean="0">
                <a:latin typeface="Gill Sans MT"/>
                <a:cs typeface="Gill Sans MT"/>
              </a:rPr>
              <a:t>: </a:t>
            </a:r>
            <a:r>
              <a:rPr lang="en-US" dirty="0" smtClean="0">
                <a:latin typeface="Gill Sans MT"/>
                <a:cs typeface="Gill Sans MT"/>
              </a:rPr>
              <a:t>To praise the Lord with the playing of an instrument. </a:t>
            </a:r>
          </a:p>
          <a:p>
            <a:pPr lvl="1"/>
            <a:r>
              <a:rPr lang="en-US" dirty="0" smtClean="0">
                <a:latin typeface="Gill Sans MT"/>
                <a:cs typeface="Gill Sans MT"/>
              </a:rPr>
              <a:t>Psalm 108:1 O God, my heart is fixed; I will sing and give </a:t>
            </a:r>
            <a:r>
              <a:rPr lang="en-US" dirty="0" err="1" smtClean="0">
                <a:latin typeface="Gill Sans MT"/>
                <a:cs typeface="Gill Sans MT"/>
              </a:rPr>
              <a:t>Zamar</a:t>
            </a:r>
            <a:r>
              <a:rPr lang="en-US" dirty="0" smtClean="0">
                <a:latin typeface="Gill Sans MT"/>
                <a:cs typeface="Gill Sans MT"/>
              </a:rPr>
              <a:t>. </a:t>
            </a:r>
          </a:p>
          <a:p>
            <a:r>
              <a:rPr lang="en-US" b="1" dirty="0" smtClean="0">
                <a:latin typeface="Gill Sans MT"/>
                <a:cs typeface="Gill Sans MT"/>
              </a:rPr>
              <a:t>Gil: </a:t>
            </a:r>
            <a:r>
              <a:rPr lang="en-US" dirty="0" smtClean="0">
                <a:latin typeface="Gill Sans MT"/>
                <a:cs typeface="Gill Sans MT"/>
              </a:rPr>
              <a:t>To circle in joy, to dance in circles and rejoice.</a:t>
            </a:r>
          </a:p>
        </p:txBody>
      </p:sp>
    </p:spTree>
    <p:extLst>
      <p:ext uri="{BB962C8B-B14F-4D97-AF65-F5344CB8AC3E}">
        <p14:creationId xmlns:p14="http://schemas.microsoft.com/office/powerpoint/2010/main" val="39212558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Gill Sans MT"/>
                <a:cs typeface="Gill Sans MT"/>
              </a:rPr>
              <a:t>Unshakable Worship</a:t>
            </a:r>
            <a:endParaRPr lang="en-US" b="1" dirty="0">
              <a:latin typeface="Gill Sans MT"/>
              <a:cs typeface="Gill Sans MT"/>
            </a:endParaRPr>
          </a:p>
        </p:txBody>
      </p:sp>
      <p:sp>
        <p:nvSpPr>
          <p:cNvPr id="3" name="Content Placeholder 2"/>
          <p:cNvSpPr>
            <a:spLocks noGrp="1"/>
          </p:cNvSpPr>
          <p:nvPr>
            <p:ph idx="1"/>
          </p:nvPr>
        </p:nvSpPr>
        <p:spPr/>
        <p:txBody>
          <a:bodyPr/>
          <a:lstStyle/>
          <a:p>
            <a:r>
              <a:rPr lang="en-US" b="1" dirty="0" smtClean="0">
                <a:latin typeface="Gill Sans MT"/>
                <a:cs typeface="Gill Sans MT"/>
              </a:rPr>
              <a:t>Barak: </a:t>
            </a:r>
            <a:r>
              <a:rPr lang="en-US" dirty="0" smtClean="0">
                <a:latin typeface="Gill Sans MT"/>
                <a:cs typeface="Gill Sans MT"/>
              </a:rPr>
              <a:t>To worship the Lord by kneeling or bowing; to humbly recognize God as the origin of all power, success, or victory.</a:t>
            </a:r>
          </a:p>
          <a:p>
            <a:pPr lvl="1"/>
            <a:r>
              <a:rPr lang="en-US" dirty="0" smtClean="0">
                <a:latin typeface="Gill Sans MT"/>
                <a:cs typeface="Gill Sans MT"/>
              </a:rPr>
              <a:t>Psalm 95:6 O Come, let us worship and bow down: Let us Barak before the Lord our Maker. </a:t>
            </a:r>
          </a:p>
        </p:txBody>
      </p:sp>
    </p:spTree>
    <p:extLst>
      <p:ext uri="{BB962C8B-B14F-4D97-AF65-F5344CB8AC3E}">
        <p14:creationId xmlns:p14="http://schemas.microsoft.com/office/powerpoint/2010/main" val="39212558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50317-Rhodes-Must-Fall-02-jp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811524">
            <a:off x="1332932" y="820576"/>
            <a:ext cx="6480080" cy="4044802"/>
          </a:xfrm>
          <a:prstGeom prst="rect">
            <a:avLst/>
          </a:prstGeom>
        </p:spPr>
      </p:pic>
      <p:pic>
        <p:nvPicPr>
          <p:cNvPr id="3" name="Picture 2" descr="Fees-Must-Fall-Twitte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415367">
            <a:off x="1068289" y="535570"/>
            <a:ext cx="6880414" cy="4386264"/>
          </a:xfrm>
          <a:prstGeom prst="rect">
            <a:avLst/>
          </a:prstGeom>
        </p:spPr>
      </p:pic>
      <p:pic>
        <p:nvPicPr>
          <p:cNvPr id="4" name="Picture 3" descr="Zuma-must-fall-on-Table-Mountain-720x350.jpg"/>
          <p:cNvPicPr>
            <a:picLocks noChangeAspect="1"/>
          </p:cNvPicPr>
          <p:nvPr/>
        </p:nvPicPr>
        <p:blipFill rotWithShape="1">
          <a:blip r:embed="rId4">
            <a:extLst>
              <a:ext uri="{28A0092B-C50C-407E-A947-70E740481C1C}">
                <a14:useLocalDpi xmlns:a14="http://schemas.microsoft.com/office/drawing/2010/main" val="0"/>
              </a:ext>
            </a:extLst>
          </a:blip>
          <a:srcRect l="6929" r="5771"/>
          <a:stretch/>
        </p:blipFill>
        <p:spPr>
          <a:xfrm>
            <a:off x="0" y="136905"/>
            <a:ext cx="9143999" cy="5412144"/>
          </a:xfrm>
          <a:prstGeom prst="rect">
            <a:avLst/>
          </a:prstGeom>
        </p:spPr>
      </p:pic>
    </p:spTree>
    <p:extLst>
      <p:ext uri="{BB962C8B-B14F-4D97-AF65-F5344CB8AC3E}">
        <p14:creationId xmlns:p14="http://schemas.microsoft.com/office/powerpoint/2010/main" val="206047451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Gill Sans MT"/>
                <a:cs typeface="Gill Sans MT"/>
              </a:rPr>
              <a:t>Unshakable Worship</a:t>
            </a:r>
            <a:endParaRPr lang="en-US" b="1" dirty="0">
              <a:latin typeface="Gill Sans MT"/>
              <a:cs typeface="Gill Sans MT"/>
            </a:endParaRPr>
          </a:p>
        </p:txBody>
      </p:sp>
      <p:sp>
        <p:nvSpPr>
          <p:cNvPr id="3" name="Content Placeholder 2"/>
          <p:cNvSpPr>
            <a:spLocks noGrp="1"/>
          </p:cNvSpPr>
          <p:nvPr>
            <p:ph idx="1"/>
          </p:nvPr>
        </p:nvSpPr>
        <p:spPr/>
        <p:txBody>
          <a:bodyPr/>
          <a:lstStyle/>
          <a:p>
            <a:r>
              <a:rPr lang="en-US" b="1" dirty="0" err="1" smtClean="0">
                <a:latin typeface="Gill Sans MT"/>
                <a:cs typeface="Gill Sans MT"/>
              </a:rPr>
              <a:t>Shachah</a:t>
            </a:r>
            <a:r>
              <a:rPr lang="en-US" b="1" dirty="0" smtClean="0">
                <a:latin typeface="Gill Sans MT"/>
                <a:cs typeface="Gill Sans MT"/>
              </a:rPr>
              <a:t>: </a:t>
            </a:r>
            <a:r>
              <a:rPr lang="en-US" dirty="0" smtClean="0">
                <a:latin typeface="Gill Sans MT"/>
                <a:cs typeface="Gill Sans MT"/>
              </a:rPr>
              <a:t>To worship by falling down, bowing, or prostrating yourself. </a:t>
            </a:r>
          </a:p>
        </p:txBody>
      </p:sp>
    </p:spTree>
    <p:extLst>
      <p:ext uri="{BB962C8B-B14F-4D97-AF65-F5344CB8AC3E}">
        <p14:creationId xmlns:p14="http://schemas.microsoft.com/office/powerpoint/2010/main" val="39212558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and.jpg"/>
          <p:cNvPicPr>
            <a:picLocks noChangeAspect="1"/>
          </p:cNvPicPr>
          <p:nvPr/>
        </p:nvPicPr>
        <p:blipFill rotWithShape="1">
          <a:blip r:embed="rId2">
            <a:extLst>
              <a:ext uri="{28A0092B-C50C-407E-A947-70E740481C1C}">
                <a14:useLocalDpi xmlns:a14="http://schemas.microsoft.com/office/drawing/2010/main" val="0"/>
              </a:ext>
            </a:extLst>
          </a:blip>
          <a:srcRect b="7461"/>
          <a:stretch/>
        </p:blipFill>
        <p:spPr>
          <a:xfrm>
            <a:off x="1837065" y="438776"/>
            <a:ext cx="4944037" cy="5276697"/>
          </a:xfrm>
          <a:prstGeom prst="rect">
            <a:avLst/>
          </a:prstGeom>
        </p:spPr>
      </p:pic>
    </p:spTree>
    <p:extLst>
      <p:ext uri="{BB962C8B-B14F-4D97-AF65-F5344CB8AC3E}">
        <p14:creationId xmlns:p14="http://schemas.microsoft.com/office/powerpoint/2010/main" val="30723694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Gill Sans MT"/>
                <a:cs typeface="Gill Sans MT"/>
              </a:rPr>
              <a:t>Heb. 12:26-29</a:t>
            </a:r>
            <a:endParaRPr lang="en-US" b="1" dirty="0">
              <a:latin typeface="Gill Sans MT"/>
              <a:cs typeface="Gill Sans MT"/>
            </a:endParaRPr>
          </a:p>
        </p:txBody>
      </p:sp>
      <p:sp>
        <p:nvSpPr>
          <p:cNvPr id="3" name="Content Placeholder 2"/>
          <p:cNvSpPr>
            <a:spLocks noGrp="1"/>
          </p:cNvSpPr>
          <p:nvPr>
            <p:ph idx="1"/>
          </p:nvPr>
        </p:nvSpPr>
        <p:spPr/>
        <p:txBody>
          <a:bodyPr>
            <a:normAutofit/>
          </a:bodyPr>
          <a:lstStyle/>
          <a:p>
            <a:pPr marL="0" indent="0">
              <a:buNone/>
            </a:pPr>
            <a:r>
              <a:rPr lang="en-ZA" i="1" dirty="0" smtClean="0">
                <a:latin typeface="Gill Sans MT"/>
                <a:cs typeface="Gill Sans MT"/>
              </a:rPr>
              <a:t>Destyds </a:t>
            </a:r>
            <a:r>
              <a:rPr lang="en-ZA" i="1" dirty="0">
                <a:latin typeface="Gill Sans MT"/>
                <a:cs typeface="Gill Sans MT"/>
              </a:rPr>
              <a:t>het God se stem van Sinaiberg af die aarde geskud. Maar nou kondig Hy aan: “Nog een keer sal Ek nie net die aarde laat bewe nie, maar ook die hemel.</a:t>
            </a:r>
            <a:r>
              <a:rPr lang="en-ZA" i="1" dirty="0" smtClean="0">
                <a:latin typeface="Gill Sans MT"/>
                <a:cs typeface="Gill Sans MT"/>
              </a:rPr>
              <a:t>”</a:t>
            </a:r>
            <a:endParaRPr lang="en-ZA" i="1" dirty="0">
              <a:latin typeface="Gill Sans MT"/>
              <a:cs typeface="Gill Sans MT"/>
            </a:endParaRPr>
          </a:p>
          <a:p>
            <a:pPr marL="0" indent="0">
              <a:buNone/>
            </a:pPr>
            <a:r>
              <a:rPr lang="en-ZA" i="1" dirty="0" smtClean="0">
                <a:latin typeface="Gill Sans MT"/>
                <a:cs typeface="Gill Sans MT"/>
              </a:rPr>
              <a:t>Die </a:t>
            </a:r>
            <a:r>
              <a:rPr lang="en-ZA" i="1" dirty="0">
                <a:latin typeface="Gill Sans MT"/>
                <a:cs typeface="Gill Sans MT"/>
              </a:rPr>
              <a:t>“nog een keer” wys daarop dat die geskape dinge, wat reeds aan die wankel is, plek sal maak vir die onwankelbare, ewige dinge</a:t>
            </a:r>
            <a:r>
              <a:rPr lang="en-ZA" i="1" dirty="0" smtClean="0">
                <a:latin typeface="Gill Sans MT"/>
                <a:cs typeface="Gill Sans MT"/>
              </a:rPr>
              <a:t>.</a:t>
            </a:r>
            <a:endParaRPr lang="en-ZA" i="1" dirty="0">
              <a:latin typeface="Gill Sans MT"/>
              <a:cs typeface="Gill Sans MT"/>
            </a:endParaRPr>
          </a:p>
        </p:txBody>
      </p:sp>
    </p:spTree>
    <p:extLst>
      <p:ext uri="{BB962C8B-B14F-4D97-AF65-F5344CB8AC3E}">
        <p14:creationId xmlns:p14="http://schemas.microsoft.com/office/powerpoint/2010/main" val="19719386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Gill Sans MT"/>
                <a:cs typeface="Gill Sans MT"/>
              </a:rPr>
              <a:t>Heb. 12:26-29</a:t>
            </a:r>
            <a:endParaRPr lang="en-US" b="1" dirty="0">
              <a:latin typeface="Gill Sans MT"/>
              <a:cs typeface="Gill Sans MT"/>
            </a:endParaRPr>
          </a:p>
        </p:txBody>
      </p:sp>
      <p:sp>
        <p:nvSpPr>
          <p:cNvPr id="3" name="Content Placeholder 2"/>
          <p:cNvSpPr>
            <a:spLocks noGrp="1"/>
          </p:cNvSpPr>
          <p:nvPr>
            <p:ph idx="1"/>
          </p:nvPr>
        </p:nvSpPr>
        <p:spPr/>
        <p:txBody>
          <a:bodyPr/>
          <a:lstStyle/>
          <a:p>
            <a:pPr marL="0" indent="0">
              <a:buNone/>
            </a:pPr>
            <a:r>
              <a:rPr lang="en-ZA" i="1" dirty="0" smtClean="0">
                <a:latin typeface="Gill Sans MT"/>
                <a:cs typeface="Gill Sans MT"/>
              </a:rPr>
              <a:t>Daarom moet ons wat bevoorreg is om hierdie onwankelbare koninkryk te ontvang, dankbaar wees, en ons dankbaarheid daarin laat blyk dat ons God gelukkig maak deur Hom met eerbied en ontsag te dien.</a:t>
            </a:r>
          </a:p>
          <a:p>
            <a:pPr marL="0" indent="0">
              <a:buNone/>
            </a:pPr>
            <a:r>
              <a:rPr lang="en-ZA" i="1" dirty="0" smtClean="0">
                <a:latin typeface="Gill Sans MT"/>
                <a:cs typeface="Gill Sans MT"/>
              </a:rPr>
              <a:t>Want daar staan ook: “Ons God is ’n verterende vuur.”</a:t>
            </a:r>
          </a:p>
        </p:txBody>
      </p:sp>
    </p:spTree>
    <p:extLst>
      <p:ext uri="{BB962C8B-B14F-4D97-AF65-F5344CB8AC3E}">
        <p14:creationId xmlns:p14="http://schemas.microsoft.com/office/powerpoint/2010/main" val="60909440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Gill Sans MT"/>
                <a:cs typeface="Gill Sans MT"/>
              </a:rPr>
              <a:t>Mat. 24:7-8</a:t>
            </a:r>
            <a:endParaRPr lang="en-US" b="1" dirty="0">
              <a:latin typeface="Gill Sans MT"/>
              <a:cs typeface="Gill Sans MT"/>
            </a:endParaRPr>
          </a:p>
        </p:txBody>
      </p:sp>
      <p:sp>
        <p:nvSpPr>
          <p:cNvPr id="3" name="Content Placeholder 2"/>
          <p:cNvSpPr>
            <a:spLocks noGrp="1"/>
          </p:cNvSpPr>
          <p:nvPr>
            <p:ph idx="1"/>
          </p:nvPr>
        </p:nvSpPr>
        <p:spPr/>
        <p:txBody>
          <a:bodyPr/>
          <a:lstStyle/>
          <a:p>
            <a:pPr marL="0" indent="0">
              <a:buNone/>
            </a:pPr>
            <a:r>
              <a:rPr lang="en-US" i="1" dirty="0" err="1" smtClean="0">
                <a:latin typeface="Gill Sans MT"/>
                <a:cs typeface="Gill Sans MT"/>
              </a:rPr>
              <a:t>Nasies</a:t>
            </a:r>
            <a:r>
              <a:rPr lang="en-US" i="1" dirty="0" smtClean="0">
                <a:latin typeface="Gill Sans MT"/>
                <a:cs typeface="Gill Sans MT"/>
              </a:rPr>
              <a:t> </a:t>
            </a:r>
            <a:r>
              <a:rPr lang="en-US" i="1" dirty="0">
                <a:latin typeface="Gill Sans MT"/>
                <a:cs typeface="Gill Sans MT"/>
              </a:rPr>
              <a:t>en </a:t>
            </a:r>
            <a:r>
              <a:rPr lang="en-US" i="1" dirty="0" err="1">
                <a:latin typeface="Gill Sans MT"/>
                <a:cs typeface="Gill Sans MT"/>
              </a:rPr>
              <a:t>koninkryke</a:t>
            </a:r>
            <a:r>
              <a:rPr lang="en-US" i="1" dirty="0">
                <a:latin typeface="Gill Sans MT"/>
                <a:cs typeface="Gill Sans MT"/>
              </a:rPr>
              <a:t> </a:t>
            </a:r>
            <a:r>
              <a:rPr lang="en-US" i="1" dirty="0" err="1">
                <a:latin typeface="Gill Sans MT"/>
                <a:cs typeface="Gill Sans MT"/>
              </a:rPr>
              <a:t>sal</a:t>
            </a:r>
            <a:r>
              <a:rPr lang="en-US" i="1" dirty="0">
                <a:latin typeface="Gill Sans MT"/>
                <a:cs typeface="Gill Sans MT"/>
              </a:rPr>
              <a:t> teen </a:t>
            </a:r>
            <a:r>
              <a:rPr lang="en-US" i="1" dirty="0" err="1">
                <a:latin typeface="Gill Sans MT"/>
                <a:cs typeface="Gill Sans MT"/>
              </a:rPr>
              <a:t>mekaar</a:t>
            </a:r>
            <a:r>
              <a:rPr lang="en-US" i="1" dirty="0">
                <a:latin typeface="Gill Sans MT"/>
                <a:cs typeface="Gill Sans MT"/>
              </a:rPr>
              <a:t> </a:t>
            </a:r>
            <a:r>
              <a:rPr lang="en-US" i="1" dirty="0" err="1">
                <a:latin typeface="Gill Sans MT"/>
                <a:cs typeface="Gill Sans MT"/>
              </a:rPr>
              <a:t>oorlog</a:t>
            </a:r>
            <a:r>
              <a:rPr lang="en-US" i="1" dirty="0">
                <a:latin typeface="Gill Sans MT"/>
                <a:cs typeface="Gill Sans MT"/>
              </a:rPr>
              <a:t> </a:t>
            </a:r>
            <a:r>
              <a:rPr lang="en-US" i="1" dirty="0" err="1">
                <a:latin typeface="Gill Sans MT"/>
                <a:cs typeface="Gill Sans MT"/>
              </a:rPr>
              <a:t>verklaar</a:t>
            </a:r>
            <a:r>
              <a:rPr lang="en-US" i="1" dirty="0">
                <a:latin typeface="Gill Sans MT"/>
                <a:cs typeface="Gill Sans MT"/>
              </a:rPr>
              <a:t> en </a:t>
            </a:r>
            <a:r>
              <a:rPr lang="en-US" i="1" dirty="0" err="1">
                <a:latin typeface="Gill Sans MT"/>
                <a:cs typeface="Gill Sans MT"/>
              </a:rPr>
              <a:t>daar</a:t>
            </a:r>
            <a:r>
              <a:rPr lang="en-US" i="1" dirty="0">
                <a:latin typeface="Gill Sans MT"/>
                <a:cs typeface="Gill Sans MT"/>
              </a:rPr>
              <a:t> </a:t>
            </a:r>
            <a:r>
              <a:rPr lang="en-US" i="1" dirty="0" err="1">
                <a:latin typeface="Gill Sans MT"/>
                <a:cs typeface="Gill Sans MT"/>
              </a:rPr>
              <a:t>sal</a:t>
            </a:r>
            <a:r>
              <a:rPr lang="en-US" i="1" dirty="0">
                <a:latin typeface="Gill Sans MT"/>
                <a:cs typeface="Gill Sans MT"/>
              </a:rPr>
              <a:t> </a:t>
            </a:r>
            <a:r>
              <a:rPr lang="en-US" i="1" dirty="0" err="1">
                <a:latin typeface="Gill Sans MT"/>
                <a:cs typeface="Gill Sans MT"/>
              </a:rPr>
              <a:t>wydverspreide</a:t>
            </a:r>
            <a:r>
              <a:rPr lang="en-US" i="1" dirty="0">
                <a:latin typeface="Gill Sans MT"/>
                <a:cs typeface="Gill Sans MT"/>
              </a:rPr>
              <a:t> </a:t>
            </a:r>
            <a:r>
              <a:rPr lang="en-US" i="1" dirty="0" err="1">
                <a:latin typeface="Gill Sans MT"/>
                <a:cs typeface="Gill Sans MT"/>
              </a:rPr>
              <a:t>hongersnode</a:t>
            </a:r>
            <a:r>
              <a:rPr lang="en-US" i="1" dirty="0">
                <a:latin typeface="Gill Sans MT"/>
                <a:cs typeface="Gill Sans MT"/>
              </a:rPr>
              <a:t> en </a:t>
            </a:r>
            <a:r>
              <a:rPr lang="en-US" i="1" dirty="0" err="1">
                <a:latin typeface="Gill Sans MT"/>
                <a:cs typeface="Gill Sans MT"/>
              </a:rPr>
              <a:t>aardbewings</a:t>
            </a:r>
            <a:r>
              <a:rPr lang="en-US" i="1" dirty="0">
                <a:latin typeface="Gill Sans MT"/>
                <a:cs typeface="Gill Sans MT"/>
              </a:rPr>
              <a:t> </a:t>
            </a:r>
            <a:r>
              <a:rPr lang="en-US" i="1" dirty="0" err="1">
                <a:latin typeface="Gill Sans MT"/>
                <a:cs typeface="Gill Sans MT"/>
              </a:rPr>
              <a:t>wees</a:t>
            </a:r>
            <a:r>
              <a:rPr lang="en-US" i="1" dirty="0">
                <a:latin typeface="Gill Sans MT"/>
                <a:cs typeface="Gill Sans MT"/>
              </a:rPr>
              <a:t>. </a:t>
            </a:r>
            <a:endParaRPr lang="en-US" i="1" dirty="0" smtClean="0">
              <a:latin typeface="Gill Sans MT"/>
              <a:cs typeface="Gill Sans MT"/>
            </a:endParaRPr>
          </a:p>
          <a:p>
            <a:pPr marL="0" indent="0">
              <a:buNone/>
            </a:pPr>
            <a:r>
              <a:rPr lang="en-US" i="1" dirty="0" smtClean="0">
                <a:latin typeface="Gill Sans MT"/>
                <a:cs typeface="Gill Sans MT"/>
              </a:rPr>
              <a:t>Maar </a:t>
            </a:r>
            <a:r>
              <a:rPr lang="en-US" i="1" dirty="0" err="1">
                <a:latin typeface="Gill Sans MT"/>
                <a:cs typeface="Gill Sans MT"/>
              </a:rPr>
              <a:t>dit</a:t>
            </a:r>
            <a:r>
              <a:rPr lang="en-US" i="1" dirty="0">
                <a:latin typeface="Gill Sans MT"/>
                <a:cs typeface="Gill Sans MT"/>
              </a:rPr>
              <a:t> </a:t>
            </a:r>
            <a:r>
              <a:rPr lang="en-US" i="1" dirty="0" err="1">
                <a:latin typeface="Gill Sans MT"/>
                <a:cs typeface="Gill Sans MT"/>
              </a:rPr>
              <a:t>alles</a:t>
            </a:r>
            <a:r>
              <a:rPr lang="en-US" i="1" dirty="0">
                <a:latin typeface="Gill Sans MT"/>
                <a:cs typeface="Gill Sans MT"/>
              </a:rPr>
              <a:t> </a:t>
            </a:r>
            <a:r>
              <a:rPr lang="en-US" i="1" dirty="0" err="1">
                <a:latin typeface="Gill Sans MT"/>
                <a:cs typeface="Gill Sans MT"/>
              </a:rPr>
              <a:t>sal</a:t>
            </a:r>
            <a:r>
              <a:rPr lang="en-US" i="1" dirty="0">
                <a:latin typeface="Gill Sans MT"/>
                <a:cs typeface="Gill Sans MT"/>
              </a:rPr>
              <a:t> </a:t>
            </a:r>
            <a:r>
              <a:rPr lang="en-US" i="1" dirty="0" err="1">
                <a:latin typeface="Gill Sans MT"/>
                <a:cs typeface="Gill Sans MT"/>
              </a:rPr>
              <a:t>nog</a:t>
            </a:r>
            <a:r>
              <a:rPr lang="en-US" i="1" dirty="0">
                <a:latin typeface="Gill Sans MT"/>
                <a:cs typeface="Gill Sans MT"/>
              </a:rPr>
              <a:t> maar net die begin van die </a:t>
            </a:r>
            <a:r>
              <a:rPr lang="en-US" i="1" dirty="0" err="1">
                <a:latin typeface="Gill Sans MT"/>
                <a:cs typeface="Gill Sans MT"/>
              </a:rPr>
              <a:t>swaarkry</a:t>
            </a:r>
            <a:r>
              <a:rPr lang="en-US" i="1" dirty="0">
                <a:latin typeface="Gill Sans MT"/>
                <a:cs typeface="Gill Sans MT"/>
              </a:rPr>
              <a:t> </a:t>
            </a:r>
            <a:r>
              <a:rPr lang="en-US" i="1" dirty="0" err="1">
                <a:latin typeface="Gill Sans MT"/>
                <a:cs typeface="Gill Sans MT"/>
              </a:rPr>
              <a:t>wees</a:t>
            </a:r>
            <a:r>
              <a:rPr lang="en-US" i="1" dirty="0" smtClean="0">
                <a:latin typeface="Gill Sans MT"/>
                <a:cs typeface="Gill Sans MT"/>
              </a:rPr>
              <a:t>.</a:t>
            </a:r>
          </a:p>
          <a:p>
            <a:pPr marL="0" indent="0">
              <a:buNone/>
            </a:pPr>
            <a:endParaRPr lang="en-US" i="1" dirty="0" smtClean="0">
              <a:latin typeface="Gill Sans MT"/>
              <a:cs typeface="Gill Sans MT"/>
            </a:endParaRPr>
          </a:p>
          <a:p>
            <a:pPr marL="0" indent="0">
              <a:buNone/>
            </a:pPr>
            <a:r>
              <a:rPr lang="en-US" i="1" dirty="0">
                <a:latin typeface="Gill Sans MT"/>
                <a:cs typeface="Gill Sans MT"/>
              </a:rPr>
              <a:t>All these are but the beginning of the birth pains</a:t>
            </a:r>
            <a:r>
              <a:rPr lang="en-US" i="1" dirty="0" smtClean="0">
                <a:latin typeface="Gill Sans MT"/>
                <a:cs typeface="Gill Sans MT"/>
              </a:rPr>
              <a:t>.</a:t>
            </a:r>
            <a:endParaRPr lang="en-US" i="1" dirty="0">
              <a:latin typeface="Gill Sans MT"/>
              <a:cs typeface="Gill Sans MT"/>
            </a:endParaRPr>
          </a:p>
          <a:p>
            <a:pPr marL="0" indent="0">
              <a:buNone/>
            </a:pPr>
            <a:endParaRPr lang="en-ZA" i="1" dirty="0">
              <a:latin typeface="Gill Sans MT"/>
              <a:cs typeface="Gill Sans MT"/>
            </a:endParaRPr>
          </a:p>
        </p:txBody>
      </p:sp>
    </p:spTree>
    <p:extLst>
      <p:ext uri="{BB962C8B-B14F-4D97-AF65-F5344CB8AC3E}">
        <p14:creationId xmlns:p14="http://schemas.microsoft.com/office/powerpoint/2010/main" val="60909440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Gill Sans MT"/>
                <a:cs typeface="Gill Sans MT"/>
              </a:rPr>
              <a:t>Unshakable Kingdom</a:t>
            </a:r>
            <a:endParaRPr lang="en-US" b="1" dirty="0">
              <a:latin typeface="Gill Sans MT"/>
              <a:cs typeface="Gill Sans MT"/>
            </a:endParaRPr>
          </a:p>
        </p:txBody>
      </p:sp>
      <p:sp>
        <p:nvSpPr>
          <p:cNvPr id="3" name="Content Placeholder 2"/>
          <p:cNvSpPr>
            <a:spLocks noGrp="1"/>
          </p:cNvSpPr>
          <p:nvPr>
            <p:ph idx="1"/>
          </p:nvPr>
        </p:nvSpPr>
        <p:spPr/>
        <p:txBody>
          <a:bodyPr>
            <a:normAutofit/>
          </a:bodyPr>
          <a:lstStyle/>
          <a:p>
            <a:r>
              <a:rPr lang="en-US" dirty="0" err="1" smtClean="0">
                <a:latin typeface="Gill Sans MT"/>
                <a:cs typeface="Gill Sans MT"/>
              </a:rPr>
              <a:t>Geboorte</a:t>
            </a:r>
            <a:r>
              <a:rPr lang="en-US" dirty="0" smtClean="0">
                <a:latin typeface="Gill Sans MT"/>
                <a:cs typeface="Gill Sans MT"/>
              </a:rPr>
              <a:t> </a:t>
            </a:r>
            <a:r>
              <a:rPr lang="en-US" dirty="0" err="1" smtClean="0">
                <a:latin typeface="Gill Sans MT"/>
                <a:cs typeface="Gill Sans MT"/>
              </a:rPr>
              <a:t>pyne</a:t>
            </a:r>
            <a:r>
              <a:rPr lang="en-US" dirty="0" smtClean="0">
                <a:latin typeface="Gill Sans MT"/>
                <a:cs typeface="Gill Sans MT"/>
              </a:rPr>
              <a:t> dui op 2 </a:t>
            </a:r>
            <a:r>
              <a:rPr lang="en-US" dirty="0" err="1" smtClean="0">
                <a:latin typeface="Gill Sans MT"/>
                <a:cs typeface="Gill Sans MT"/>
              </a:rPr>
              <a:t>goed</a:t>
            </a:r>
            <a:endParaRPr lang="en-US" dirty="0" smtClean="0">
              <a:latin typeface="Gill Sans MT"/>
              <a:cs typeface="Gill Sans MT"/>
            </a:endParaRPr>
          </a:p>
          <a:p>
            <a:pPr lvl="1"/>
            <a:r>
              <a:rPr lang="en-US" dirty="0" smtClean="0">
                <a:latin typeface="Gill Sans MT"/>
                <a:cs typeface="Gill Sans MT"/>
              </a:rPr>
              <a:t>“</a:t>
            </a:r>
            <a:r>
              <a:rPr lang="en-US" dirty="0" err="1" smtClean="0">
                <a:latin typeface="Gill Sans MT"/>
                <a:cs typeface="Gill Sans MT"/>
              </a:rPr>
              <a:t>Pyne</a:t>
            </a:r>
            <a:r>
              <a:rPr lang="en-US" dirty="0" smtClean="0">
                <a:latin typeface="Gill Sans MT"/>
                <a:cs typeface="Gill Sans MT"/>
              </a:rPr>
              <a:t>” </a:t>
            </a:r>
            <a:r>
              <a:rPr lang="en-US" dirty="0" err="1" smtClean="0">
                <a:latin typeface="Gill Sans MT"/>
                <a:cs typeface="Gill Sans MT"/>
              </a:rPr>
              <a:t>gaan</a:t>
            </a:r>
            <a:r>
              <a:rPr lang="en-US" dirty="0" smtClean="0">
                <a:latin typeface="Gill Sans MT"/>
                <a:cs typeface="Gill Sans MT"/>
              </a:rPr>
              <a:t> </a:t>
            </a:r>
            <a:r>
              <a:rPr lang="en-US" dirty="0" err="1" smtClean="0">
                <a:latin typeface="Gill Sans MT"/>
                <a:cs typeface="Gill Sans MT"/>
              </a:rPr>
              <a:t>meer</a:t>
            </a:r>
            <a:r>
              <a:rPr lang="en-US" dirty="0" smtClean="0">
                <a:latin typeface="Gill Sans MT"/>
                <a:cs typeface="Gill Sans MT"/>
              </a:rPr>
              <a:t>, en </a:t>
            </a:r>
            <a:r>
              <a:rPr lang="en-US" dirty="0" err="1" smtClean="0">
                <a:latin typeface="Gill Sans MT"/>
                <a:cs typeface="Gill Sans MT"/>
              </a:rPr>
              <a:t>meer</a:t>
            </a:r>
            <a:r>
              <a:rPr lang="en-US" dirty="0" smtClean="0">
                <a:latin typeface="Gill Sans MT"/>
                <a:cs typeface="Gill Sans MT"/>
              </a:rPr>
              <a:t> </a:t>
            </a:r>
            <a:r>
              <a:rPr lang="en-US" dirty="0" err="1" smtClean="0">
                <a:latin typeface="Gill Sans MT"/>
                <a:cs typeface="Gill Sans MT"/>
              </a:rPr>
              <a:t>gereeld</a:t>
            </a:r>
            <a:r>
              <a:rPr lang="en-US" dirty="0" smtClean="0">
                <a:latin typeface="Gill Sans MT"/>
                <a:cs typeface="Gill Sans MT"/>
              </a:rPr>
              <a:t> word</a:t>
            </a:r>
          </a:p>
          <a:p>
            <a:pPr lvl="1"/>
            <a:r>
              <a:rPr lang="en-US" dirty="0" err="1" smtClean="0">
                <a:latin typeface="Gill Sans MT"/>
                <a:cs typeface="Gill Sans MT"/>
              </a:rPr>
              <a:t>Daar</a:t>
            </a:r>
            <a:r>
              <a:rPr lang="en-US" dirty="0" smtClean="0">
                <a:latin typeface="Gill Sans MT"/>
                <a:cs typeface="Gill Sans MT"/>
              </a:rPr>
              <a:t> is </a:t>
            </a:r>
            <a:r>
              <a:rPr lang="en-US" dirty="0" err="1" smtClean="0">
                <a:latin typeface="Gill Sans MT"/>
                <a:cs typeface="Gill Sans MT"/>
              </a:rPr>
              <a:t>afwagting</a:t>
            </a:r>
            <a:r>
              <a:rPr lang="en-US" dirty="0" smtClean="0">
                <a:latin typeface="Gill Sans MT"/>
                <a:cs typeface="Gill Sans MT"/>
              </a:rPr>
              <a:t> van </a:t>
            </a:r>
            <a:r>
              <a:rPr lang="en-US" dirty="0" err="1" smtClean="0">
                <a:latin typeface="Gill Sans MT"/>
                <a:cs typeface="Gill Sans MT"/>
              </a:rPr>
              <a:t>iets</a:t>
            </a:r>
            <a:r>
              <a:rPr lang="en-US" dirty="0" smtClean="0">
                <a:latin typeface="Gill Sans MT"/>
                <a:cs typeface="Gill Sans MT"/>
              </a:rPr>
              <a:t> </a:t>
            </a:r>
            <a:r>
              <a:rPr lang="en-US" dirty="0" err="1" smtClean="0">
                <a:latin typeface="Gill Sans MT"/>
                <a:cs typeface="Gill Sans MT"/>
              </a:rPr>
              <a:t>goeds</a:t>
            </a:r>
            <a:r>
              <a:rPr lang="en-US" dirty="0" smtClean="0">
                <a:latin typeface="Gill Sans MT"/>
                <a:cs typeface="Gill Sans MT"/>
              </a:rPr>
              <a:t>!</a:t>
            </a:r>
          </a:p>
          <a:p>
            <a:pPr marL="457200" lvl="1" indent="0">
              <a:buNone/>
            </a:pPr>
            <a:endParaRPr lang="en-US" i="1" dirty="0" smtClean="0">
              <a:latin typeface="Gill Sans MT"/>
              <a:cs typeface="Gill Sans MT"/>
            </a:endParaRPr>
          </a:p>
          <a:p>
            <a:pPr marL="457200" lvl="1" indent="0">
              <a:buNone/>
            </a:pPr>
            <a:r>
              <a:rPr lang="en-US" i="1" dirty="0" smtClean="0">
                <a:latin typeface="Gill Sans MT"/>
                <a:cs typeface="Gill Sans MT"/>
              </a:rPr>
              <a:t>The </a:t>
            </a:r>
            <a:r>
              <a:rPr lang="en-US" i="1" dirty="0">
                <a:latin typeface="Gill Sans MT"/>
                <a:cs typeface="Gill Sans MT"/>
              </a:rPr>
              <a:t>shaking of the earth refers to the commotions among the nations that would prepare the way for the return of the Messiah</a:t>
            </a:r>
            <a:r>
              <a:rPr lang="en-US" i="1" dirty="0" smtClean="0">
                <a:latin typeface="Gill Sans MT"/>
                <a:cs typeface="Gill Sans MT"/>
              </a:rPr>
              <a:t>.</a:t>
            </a:r>
            <a:endParaRPr lang="en-US" i="1" dirty="0">
              <a:latin typeface="Gill Sans MT"/>
              <a:cs typeface="Gill Sans MT"/>
            </a:endParaRPr>
          </a:p>
        </p:txBody>
      </p:sp>
    </p:spTree>
    <p:extLst>
      <p:ext uri="{BB962C8B-B14F-4D97-AF65-F5344CB8AC3E}">
        <p14:creationId xmlns:p14="http://schemas.microsoft.com/office/powerpoint/2010/main" val="30723694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Gill Sans MT"/>
                <a:cs typeface="Gill Sans MT"/>
              </a:rPr>
              <a:t>Unshakable Kingdom</a:t>
            </a:r>
            <a:endParaRPr lang="en-US" b="1" dirty="0">
              <a:latin typeface="Gill Sans MT"/>
              <a:cs typeface="Gill Sans MT"/>
            </a:endParaRPr>
          </a:p>
        </p:txBody>
      </p:sp>
      <p:sp>
        <p:nvSpPr>
          <p:cNvPr id="3" name="Content Placeholder 2"/>
          <p:cNvSpPr>
            <a:spLocks noGrp="1"/>
          </p:cNvSpPr>
          <p:nvPr>
            <p:ph idx="1"/>
          </p:nvPr>
        </p:nvSpPr>
        <p:spPr/>
        <p:txBody>
          <a:bodyPr/>
          <a:lstStyle/>
          <a:p>
            <a:r>
              <a:rPr lang="en-US" dirty="0" smtClean="0">
                <a:latin typeface="Gill Sans MT"/>
                <a:cs typeface="Gill Sans MT"/>
              </a:rPr>
              <a:t>Die </a:t>
            </a:r>
            <a:r>
              <a:rPr lang="en-US" dirty="0" err="1" smtClean="0">
                <a:latin typeface="Gill Sans MT"/>
                <a:cs typeface="Gill Sans MT"/>
              </a:rPr>
              <a:t>geboorte</a:t>
            </a:r>
            <a:r>
              <a:rPr lang="en-US" dirty="0" smtClean="0">
                <a:latin typeface="Gill Sans MT"/>
                <a:cs typeface="Gill Sans MT"/>
              </a:rPr>
              <a:t> </a:t>
            </a:r>
            <a:r>
              <a:rPr lang="en-US" dirty="0" err="1" smtClean="0">
                <a:latin typeface="Gill Sans MT"/>
                <a:cs typeface="Gill Sans MT"/>
              </a:rPr>
              <a:t>pyne</a:t>
            </a:r>
            <a:r>
              <a:rPr lang="en-US" dirty="0">
                <a:latin typeface="Gill Sans MT"/>
                <a:cs typeface="Gill Sans MT"/>
              </a:rPr>
              <a:t> </a:t>
            </a:r>
            <a:r>
              <a:rPr lang="en-US" dirty="0" err="1" smtClean="0">
                <a:latin typeface="Gill Sans MT"/>
                <a:cs typeface="Gill Sans MT"/>
              </a:rPr>
              <a:t>maak</a:t>
            </a:r>
            <a:r>
              <a:rPr lang="en-US" dirty="0" smtClean="0">
                <a:latin typeface="Gill Sans MT"/>
                <a:cs typeface="Gill Sans MT"/>
              </a:rPr>
              <a:t> </a:t>
            </a:r>
            <a:r>
              <a:rPr lang="en-US" dirty="0" err="1" smtClean="0">
                <a:latin typeface="Gill Sans MT"/>
                <a:cs typeface="Gill Sans MT"/>
              </a:rPr>
              <a:t>partykeer</a:t>
            </a:r>
            <a:r>
              <a:rPr lang="en-US" dirty="0" smtClean="0">
                <a:latin typeface="Gill Sans MT"/>
                <a:cs typeface="Gill Sans MT"/>
              </a:rPr>
              <a:t> </a:t>
            </a:r>
            <a:r>
              <a:rPr lang="en-US" dirty="0" err="1" smtClean="0">
                <a:latin typeface="Gill Sans MT"/>
                <a:cs typeface="Gill Sans MT"/>
              </a:rPr>
              <a:t>ons</a:t>
            </a:r>
            <a:r>
              <a:rPr lang="en-US" dirty="0" smtClean="0">
                <a:latin typeface="Gill Sans MT"/>
                <a:cs typeface="Gill Sans MT"/>
              </a:rPr>
              <a:t> bang…</a:t>
            </a:r>
          </a:p>
          <a:p>
            <a:pPr lvl="1"/>
            <a:r>
              <a:rPr lang="en-US" dirty="0" smtClean="0">
                <a:latin typeface="Gill Sans MT"/>
                <a:cs typeface="Gill Sans MT"/>
              </a:rPr>
              <a:t>Het </a:t>
            </a:r>
            <a:r>
              <a:rPr lang="en-US" dirty="0" err="1" smtClean="0">
                <a:latin typeface="Gill Sans MT"/>
                <a:cs typeface="Gill Sans MT"/>
              </a:rPr>
              <a:t>jy</a:t>
            </a:r>
            <a:r>
              <a:rPr lang="en-US" dirty="0" smtClean="0">
                <a:latin typeface="Gill Sans MT"/>
                <a:cs typeface="Gill Sans MT"/>
              </a:rPr>
              <a:t> ‘n </a:t>
            </a:r>
            <a:r>
              <a:rPr lang="en-US" dirty="0" err="1" smtClean="0">
                <a:latin typeface="Gill Sans MT"/>
                <a:cs typeface="Gill Sans MT"/>
              </a:rPr>
              <a:t>vrees</a:t>
            </a:r>
            <a:r>
              <a:rPr lang="en-US" dirty="0" smtClean="0">
                <a:latin typeface="Gill Sans MT"/>
                <a:cs typeface="Gill Sans MT"/>
              </a:rPr>
              <a:t> </a:t>
            </a:r>
            <a:r>
              <a:rPr lang="en-US" dirty="0" err="1" smtClean="0">
                <a:latin typeface="Gill Sans MT"/>
                <a:cs typeface="Gill Sans MT"/>
              </a:rPr>
              <a:t>vir</a:t>
            </a:r>
            <a:r>
              <a:rPr lang="en-US" dirty="0" smtClean="0">
                <a:latin typeface="Gill Sans MT"/>
                <a:cs typeface="Gill Sans MT"/>
              </a:rPr>
              <a:t> </a:t>
            </a:r>
            <a:r>
              <a:rPr lang="en-US" dirty="0" err="1" smtClean="0">
                <a:latin typeface="Gill Sans MT"/>
                <a:cs typeface="Gill Sans MT"/>
              </a:rPr>
              <a:t>wat</a:t>
            </a:r>
            <a:r>
              <a:rPr lang="en-US" dirty="0" smtClean="0">
                <a:latin typeface="Gill Sans MT"/>
                <a:cs typeface="Gill Sans MT"/>
              </a:rPr>
              <a:t> </a:t>
            </a:r>
            <a:r>
              <a:rPr lang="en-US" dirty="0" err="1" smtClean="0">
                <a:latin typeface="Gill Sans MT"/>
                <a:cs typeface="Gill Sans MT"/>
              </a:rPr>
              <a:t>voorl</a:t>
            </a:r>
            <a:r>
              <a:rPr lang="en-US" dirty="0" err="1" smtClean="0">
                <a:latin typeface="Gill Sans MT"/>
                <a:cs typeface="Gill Sans MT"/>
              </a:rPr>
              <a:t>ê</a:t>
            </a:r>
            <a:r>
              <a:rPr lang="en-US" dirty="0" smtClean="0">
                <a:latin typeface="Gill Sans MT"/>
                <a:cs typeface="Gill Sans MT"/>
              </a:rPr>
              <a:t> in </a:t>
            </a:r>
            <a:r>
              <a:rPr lang="en-US" dirty="0" smtClean="0">
                <a:latin typeface="Gill Sans MT"/>
                <a:cs typeface="Gill Sans MT"/>
              </a:rPr>
              <a:t>2016?</a:t>
            </a:r>
          </a:p>
        </p:txBody>
      </p:sp>
    </p:spTree>
    <p:extLst>
      <p:ext uri="{BB962C8B-B14F-4D97-AF65-F5344CB8AC3E}">
        <p14:creationId xmlns:p14="http://schemas.microsoft.com/office/powerpoint/2010/main" val="30723694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Gill Sans MT"/>
                <a:cs typeface="Gill Sans MT"/>
              </a:rPr>
              <a:t>Unshakable Kingdom</a:t>
            </a:r>
            <a:endParaRPr lang="en-US" b="1" dirty="0">
              <a:latin typeface="Gill Sans MT"/>
              <a:cs typeface="Gill Sans MT"/>
            </a:endParaRPr>
          </a:p>
        </p:txBody>
      </p:sp>
      <p:sp>
        <p:nvSpPr>
          <p:cNvPr id="3" name="Content Placeholder 2"/>
          <p:cNvSpPr>
            <a:spLocks noGrp="1"/>
          </p:cNvSpPr>
          <p:nvPr>
            <p:ph idx="1"/>
          </p:nvPr>
        </p:nvSpPr>
        <p:spPr/>
        <p:txBody>
          <a:bodyPr/>
          <a:lstStyle/>
          <a:p>
            <a:r>
              <a:rPr lang="en-US" i="1" dirty="0" smtClean="0">
                <a:latin typeface="Gill Sans MT"/>
                <a:cs typeface="Gill Sans MT"/>
              </a:rPr>
              <a:t>Therefore let us be grateful </a:t>
            </a:r>
            <a:r>
              <a:rPr lang="en-US" b="1" i="1" dirty="0" smtClean="0">
                <a:latin typeface="Gill Sans MT"/>
                <a:cs typeface="Gill Sans MT"/>
              </a:rPr>
              <a:t>for receiving</a:t>
            </a:r>
            <a:r>
              <a:rPr lang="en-US" i="1" dirty="0" smtClean="0">
                <a:latin typeface="Gill Sans MT"/>
                <a:cs typeface="Gill Sans MT"/>
              </a:rPr>
              <a:t> a kingdom that cannot be shaken… </a:t>
            </a:r>
            <a:r>
              <a:rPr lang="en-US" dirty="0" smtClean="0">
                <a:latin typeface="Gill Sans MT"/>
                <a:cs typeface="Gill Sans MT"/>
              </a:rPr>
              <a:t>(Heb. 12:28)</a:t>
            </a:r>
          </a:p>
          <a:p>
            <a:pPr lvl="1"/>
            <a:r>
              <a:rPr lang="en-US" dirty="0" err="1" smtClean="0">
                <a:latin typeface="Gill Sans MT"/>
                <a:cs typeface="Gill Sans MT"/>
              </a:rPr>
              <a:t>Ons</a:t>
            </a:r>
            <a:r>
              <a:rPr lang="en-US" dirty="0" smtClean="0">
                <a:latin typeface="Gill Sans MT"/>
                <a:cs typeface="Gill Sans MT"/>
              </a:rPr>
              <a:t> het </a:t>
            </a:r>
            <a:r>
              <a:rPr lang="en-US" dirty="0" err="1" smtClean="0">
                <a:latin typeface="Gill Sans MT"/>
                <a:cs typeface="Gill Sans MT"/>
              </a:rPr>
              <a:t>alreeds</a:t>
            </a:r>
            <a:r>
              <a:rPr lang="en-US" dirty="0" smtClean="0">
                <a:latin typeface="Gill Sans MT"/>
                <a:cs typeface="Gill Sans MT"/>
              </a:rPr>
              <a:t> die </a:t>
            </a:r>
            <a:r>
              <a:rPr lang="en-US" dirty="0" err="1" smtClean="0">
                <a:latin typeface="Gill Sans MT"/>
                <a:cs typeface="Gill Sans MT"/>
              </a:rPr>
              <a:t>koningkryk</a:t>
            </a:r>
            <a:r>
              <a:rPr lang="en-US" dirty="0" smtClean="0">
                <a:latin typeface="Gill Sans MT"/>
                <a:cs typeface="Gill Sans MT"/>
              </a:rPr>
              <a:t> </a:t>
            </a:r>
            <a:r>
              <a:rPr lang="en-US" dirty="0" err="1" smtClean="0">
                <a:latin typeface="Gill Sans MT"/>
                <a:cs typeface="Gill Sans MT"/>
              </a:rPr>
              <a:t>ontvang</a:t>
            </a:r>
            <a:r>
              <a:rPr lang="en-US" dirty="0" smtClean="0">
                <a:latin typeface="Gill Sans MT"/>
                <a:cs typeface="Gill Sans MT"/>
              </a:rPr>
              <a:t>!!</a:t>
            </a:r>
          </a:p>
          <a:p>
            <a:pPr lvl="1"/>
            <a:r>
              <a:rPr lang="en-US" dirty="0" smtClean="0">
                <a:latin typeface="Gill Sans MT"/>
                <a:cs typeface="Gill Sans MT"/>
              </a:rPr>
              <a:t>En die </a:t>
            </a:r>
            <a:r>
              <a:rPr lang="en-US" dirty="0" err="1" smtClean="0">
                <a:latin typeface="Gill Sans MT"/>
                <a:cs typeface="Gill Sans MT"/>
              </a:rPr>
              <a:t>koningkryk</a:t>
            </a:r>
            <a:r>
              <a:rPr lang="en-US" dirty="0" smtClean="0">
                <a:latin typeface="Gill Sans MT"/>
                <a:cs typeface="Gill Sans MT"/>
              </a:rPr>
              <a:t> is </a:t>
            </a:r>
            <a:r>
              <a:rPr lang="en-US" i="1" dirty="0" smtClean="0">
                <a:latin typeface="Gill Sans MT"/>
                <a:cs typeface="Gill Sans MT"/>
              </a:rPr>
              <a:t>unshakable</a:t>
            </a:r>
            <a:r>
              <a:rPr lang="en-US" dirty="0" smtClean="0">
                <a:latin typeface="Gill Sans MT"/>
                <a:cs typeface="Gill Sans MT"/>
              </a:rPr>
              <a:t>!</a:t>
            </a:r>
          </a:p>
          <a:p>
            <a:pPr marL="457200" lvl="1" indent="0">
              <a:buNone/>
            </a:pPr>
            <a:endParaRPr lang="en-US" dirty="0" smtClean="0">
              <a:latin typeface="Gill Sans MT"/>
              <a:cs typeface="Gill Sans MT"/>
            </a:endParaRPr>
          </a:p>
          <a:p>
            <a:pPr marL="342900" lvl="1" indent="-342900">
              <a:buFont typeface="Arial"/>
              <a:buChar char="•"/>
            </a:pPr>
            <a:r>
              <a:rPr lang="en-US" dirty="0" smtClean="0"/>
              <a:t>Are you worshiping the unshakable God, or are you worshiping shakable possessions?</a:t>
            </a:r>
            <a:endParaRPr lang="en-ZA" dirty="0" smtClean="0"/>
          </a:p>
          <a:p>
            <a:pPr marL="0" indent="0">
              <a:buNone/>
            </a:pPr>
            <a:endParaRPr lang="en-US" dirty="0">
              <a:latin typeface="Gill Sans MT"/>
              <a:cs typeface="Gill Sans MT"/>
            </a:endParaRPr>
          </a:p>
        </p:txBody>
      </p:sp>
    </p:spTree>
    <p:extLst>
      <p:ext uri="{BB962C8B-B14F-4D97-AF65-F5344CB8AC3E}">
        <p14:creationId xmlns:p14="http://schemas.microsoft.com/office/powerpoint/2010/main" val="98147307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646</TotalTime>
  <Words>854</Words>
  <Application>Microsoft Macintosh PowerPoint</Application>
  <PresentationFormat>On-screen Show (4:3)</PresentationFormat>
  <Paragraphs>79</Paragraphs>
  <Slides>20</Slides>
  <Notes>2</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Unshakable Kingdom Unshakable Worship</vt:lpstr>
      <vt:lpstr>PowerPoint Presentation</vt:lpstr>
      <vt:lpstr>PowerPoint Presentation</vt:lpstr>
      <vt:lpstr>Heb. 12:26-29</vt:lpstr>
      <vt:lpstr>Heb. 12:26-29</vt:lpstr>
      <vt:lpstr>Mat. 24:7-8</vt:lpstr>
      <vt:lpstr>Unshakable Kingdom</vt:lpstr>
      <vt:lpstr>Unshakable Kingdom</vt:lpstr>
      <vt:lpstr>Unshakable Kingdom</vt:lpstr>
      <vt:lpstr>Unshakable Kingdom</vt:lpstr>
      <vt:lpstr>Unshakable Kingdom</vt:lpstr>
      <vt:lpstr>Unshakable Worship</vt:lpstr>
      <vt:lpstr>Unshakable Worship</vt:lpstr>
      <vt:lpstr>Unshakable Worship</vt:lpstr>
      <vt:lpstr>Unshakable Worship</vt:lpstr>
      <vt:lpstr>Unshakable Worship</vt:lpstr>
      <vt:lpstr>Unshakable Worship</vt:lpstr>
      <vt:lpstr>Unshakable Worship</vt:lpstr>
      <vt:lpstr>Unshakable Worship</vt:lpstr>
      <vt:lpstr>Unshakable Worship</vt:lpstr>
    </vt:vector>
  </TitlesOfParts>
  <Company>Private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Unshakable Kingdom!</dc:title>
  <dc:creator>Waldemar Conradie</dc:creator>
  <cp:lastModifiedBy>Waldemar Conradie</cp:lastModifiedBy>
  <cp:revision>24</cp:revision>
  <dcterms:created xsi:type="dcterms:W3CDTF">2016-01-09T19:51:05Z</dcterms:created>
  <dcterms:modified xsi:type="dcterms:W3CDTF">2016-01-10T06:37:38Z</dcterms:modified>
</cp:coreProperties>
</file>