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4" r:id="rId12"/>
    <p:sldId id="305" r:id="rId13"/>
    <p:sldId id="306" r:id="rId14"/>
    <p:sldId id="267" r:id="rId15"/>
    <p:sldId id="268" r:id="rId16"/>
    <p:sldId id="287" r:id="rId1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D971"/>
    <a:srgbClr val="99FF33"/>
    <a:srgbClr val="00682F"/>
    <a:srgbClr val="F0C62A"/>
    <a:srgbClr val="293927"/>
    <a:srgbClr val="F3E683"/>
    <a:srgbClr val="F87C5A"/>
    <a:srgbClr val="FF99CC"/>
    <a:srgbClr val="FA0000"/>
    <a:srgbClr val="3898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50" autoAdjust="0"/>
    <p:restoredTop sz="94588" autoAdjust="0"/>
  </p:normalViewPr>
  <p:slideViewPr>
    <p:cSldViewPr>
      <p:cViewPr varScale="1">
        <p:scale>
          <a:sx n="92" d="100"/>
          <a:sy n="92" d="100"/>
        </p:scale>
        <p:origin x="-169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Tabelle1!$A$1</c:f>
              <c:strCache>
                <c:ptCount val="1"/>
                <c:pt idx="0">
                  <c:v>Cycle of Growth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1"/>
                </a:solidFill>
              </a:ln>
            </c:spPr>
          </c:dPt>
          <c:dPt>
            <c:idx val="1"/>
            <c:bubble3D val="0"/>
            <c:spPr>
              <a:solidFill>
                <a:schemeClr val="accent5">
                  <a:lumMod val="75000"/>
                </a:schemeClr>
              </a:solidFill>
              <a:ln>
                <a:solidFill>
                  <a:schemeClr val="accent1"/>
                </a:solidFill>
              </a:ln>
            </c:spPr>
          </c:dPt>
          <c:dPt>
            <c:idx val="2"/>
            <c:bubble3D val="0"/>
            <c:spPr>
              <a:solidFill>
                <a:srgbClr val="F3E683"/>
              </a:solidFill>
              <a:ln>
                <a:solidFill>
                  <a:schemeClr val="accent1"/>
                </a:solidFill>
              </a:ln>
            </c:spPr>
          </c:dPt>
          <c:cat>
            <c:strRef>
              <c:f>Tabelle1!$A$2:$A$5</c:f>
              <c:strCache>
                <c:ptCount val="3"/>
                <c:pt idx="0">
                  <c:v>Evangelism</c:v>
                </c:pt>
                <c:pt idx="1">
                  <c:v>Discipleship</c:v>
                </c:pt>
                <c:pt idx="2">
                  <c:v>Group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Tabelle1!$A$1</c:f>
              <c:strCache>
                <c:ptCount val="1"/>
                <c:pt idx="0">
                  <c:v>Cycle of Growth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1"/>
                </a:solidFill>
              </a:ln>
            </c:spPr>
          </c:dPt>
          <c:dPt>
            <c:idx val="1"/>
            <c:bubble3D val="0"/>
            <c:spPr>
              <a:solidFill>
                <a:schemeClr val="accent5">
                  <a:lumMod val="75000"/>
                </a:schemeClr>
              </a:solidFill>
              <a:ln>
                <a:solidFill>
                  <a:schemeClr val="accent1"/>
                </a:solidFill>
              </a:ln>
            </c:spPr>
          </c:dPt>
          <c:dPt>
            <c:idx val="2"/>
            <c:bubble3D val="0"/>
            <c:spPr>
              <a:solidFill>
                <a:srgbClr val="F3E683"/>
              </a:solidFill>
              <a:ln>
                <a:solidFill>
                  <a:schemeClr val="accent1"/>
                </a:solidFill>
              </a:ln>
            </c:spPr>
          </c:dPt>
          <c:cat>
            <c:strRef>
              <c:f>Tabelle1!$A$2:$A$5</c:f>
              <c:strCache>
                <c:ptCount val="3"/>
                <c:pt idx="0">
                  <c:v>Evangelism</c:v>
                </c:pt>
                <c:pt idx="1">
                  <c:v>Discipleship</c:v>
                </c:pt>
                <c:pt idx="2">
                  <c:v>Group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0.72747</cdr:x>
      <cdr:y>0.60699</cdr:y>
    </cdr:from>
    <cdr:to>
      <cdr:x>0.76114</cdr:x>
      <cdr:y>0.66229</cdr:y>
    </cdr:to>
    <cdr:sp macro="" textlink="">
      <cdr:nvSpPr>
        <cdr:cNvPr id="5" name="Eingekerbter Richtungspfeil 4"/>
        <cdr:cNvSpPr/>
      </cdr:nvSpPr>
      <cdr:spPr>
        <a:xfrm xmlns:a="http://schemas.openxmlformats.org/drawingml/2006/main" rot="6401195">
          <a:off x="6203328" y="2758375"/>
          <a:ext cx="252838" cy="286373"/>
        </a:xfrm>
        <a:prstGeom xmlns:a="http://schemas.openxmlformats.org/drawingml/2006/main" prst="chevron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0.4174</cdr:x>
      <cdr:y>0.02033</cdr:y>
    </cdr:from>
    <cdr:to>
      <cdr:x>0.44713</cdr:x>
      <cdr:y>0.08297</cdr:y>
    </cdr:to>
    <cdr:sp macro="" textlink="">
      <cdr:nvSpPr>
        <cdr:cNvPr id="6" name="Eingekerbter Richtungspfeil 5"/>
        <cdr:cNvSpPr/>
      </cdr:nvSpPr>
      <cdr:spPr>
        <a:xfrm xmlns:a="http://schemas.openxmlformats.org/drawingml/2006/main" rot="20149608">
          <a:off x="3549636" y="92964"/>
          <a:ext cx="252838" cy="286373"/>
        </a:xfrm>
        <a:prstGeom xmlns:a="http://schemas.openxmlformats.org/drawingml/2006/main" prst="chevron">
          <a:avLst/>
        </a:prstGeom>
        <a:solidFill xmlns:a="http://schemas.openxmlformats.org/drawingml/2006/main">
          <a:srgbClr val="F0C62A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0.30771</cdr:x>
      <cdr:y>0.8103</cdr:y>
    </cdr:from>
    <cdr:to>
      <cdr:x>0.34138</cdr:x>
      <cdr:y>0.8656</cdr:y>
    </cdr:to>
    <cdr:sp macro="" textlink="">
      <cdr:nvSpPr>
        <cdr:cNvPr id="7" name="Eingekerbter Richtungspfeil 6"/>
        <cdr:cNvSpPr/>
      </cdr:nvSpPr>
      <cdr:spPr>
        <a:xfrm xmlns:a="http://schemas.openxmlformats.org/drawingml/2006/main" rot="13742440">
          <a:off x="2633606" y="3687929"/>
          <a:ext cx="252838" cy="286373"/>
        </a:xfrm>
        <a:prstGeom xmlns:a="http://schemas.openxmlformats.org/drawingml/2006/main" prst="chevron">
          <a:avLst/>
        </a:prstGeom>
        <a:solidFill xmlns:a="http://schemas.openxmlformats.org/drawingml/2006/main">
          <a:srgbClr val="293927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de-DE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0.72747</cdr:x>
      <cdr:y>0.60699</cdr:y>
    </cdr:from>
    <cdr:to>
      <cdr:x>0.76114</cdr:x>
      <cdr:y>0.66229</cdr:y>
    </cdr:to>
    <cdr:sp macro="" textlink="">
      <cdr:nvSpPr>
        <cdr:cNvPr id="5" name="Eingekerbter Richtungspfeil 4"/>
        <cdr:cNvSpPr/>
      </cdr:nvSpPr>
      <cdr:spPr>
        <a:xfrm xmlns:a="http://schemas.openxmlformats.org/drawingml/2006/main" rot="6401195">
          <a:off x="6203328" y="2758375"/>
          <a:ext cx="252838" cy="286373"/>
        </a:xfrm>
        <a:prstGeom xmlns:a="http://schemas.openxmlformats.org/drawingml/2006/main" prst="chevron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0.4174</cdr:x>
      <cdr:y>0.02033</cdr:y>
    </cdr:from>
    <cdr:to>
      <cdr:x>0.44713</cdr:x>
      <cdr:y>0.08297</cdr:y>
    </cdr:to>
    <cdr:sp macro="" textlink="">
      <cdr:nvSpPr>
        <cdr:cNvPr id="6" name="Eingekerbter Richtungspfeil 5"/>
        <cdr:cNvSpPr/>
      </cdr:nvSpPr>
      <cdr:spPr>
        <a:xfrm xmlns:a="http://schemas.openxmlformats.org/drawingml/2006/main" rot="20149608">
          <a:off x="3549636" y="92964"/>
          <a:ext cx="252838" cy="286373"/>
        </a:xfrm>
        <a:prstGeom xmlns:a="http://schemas.openxmlformats.org/drawingml/2006/main" prst="chevron">
          <a:avLst/>
        </a:prstGeom>
        <a:solidFill xmlns:a="http://schemas.openxmlformats.org/drawingml/2006/main">
          <a:srgbClr val="F0C62A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0.30771</cdr:x>
      <cdr:y>0.8103</cdr:y>
    </cdr:from>
    <cdr:to>
      <cdr:x>0.34138</cdr:x>
      <cdr:y>0.8656</cdr:y>
    </cdr:to>
    <cdr:sp macro="" textlink="">
      <cdr:nvSpPr>
        <cdr:cNvPr id="7" name="Eingekerbter Richtungspfeil 6"/>
        <cdr:cNvSpPr/>
      </cdr:nvSpPr>
      <cdr:spPr>
        <a:xfrm xmlns:a="http://schemas.openxmlformats.org/drawingml/2006/main" rot="13742440">
          <a:off x="2633606" y="3687929"/>
          <a:ext cx="252838" cy="286373"/>
        </a:xfrm>
        <a:prstGeom xmlns:a="http://schemas.openxmlformats.org/drawingml/2006/main" prst="chevron">
          <a:avLst/>
        </a:prstGeom>
        <a:solidFill xmlns:a="http://schemas.openxmlformats.org/drawingml/2006/main">
          <a:srgbClr val="293927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de-DE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302D5-5BD3-47D8-9943-3196E992C10F}" type="datetimeFigureOut">
              <a:rPr lang="de-DE" smtClean="0"/>
              <a:pPr/>
              <a:t>26.03.2016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2AB6BE-EDF2-40AE-82FF-0FA8F06FDA9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2118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AB6BE-EDF2-40AE-82FF-0FA8F06FDA9E}" type="slidenum">
              <a:rPr lang="de-DE" smtClean="0"/>
              <a:pPr/>
              <a:t>1</a:t>
            </a:fld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AB6BE-EDF2-40AE-82FF-0FA8F06FDA9E}" type="slidenum">
              <a:rPr lang="de-DE" smtClean="0"/>
              <a:pPr/>
              <a:t>15</a:t>
            </a:fld>
            <a:endParaRPr 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AB6BE-EDF2-40AE-82FF-0FA8F06FDA9E}" type="slidenum">
              <a:rPr lang="de-DE" smtClean="0"/>
              <a:pPr/>
              <a:t>16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AB6BE-EDF2-40AE-82FF-0FA8F06FDA9E}" type="slidenum">
              <a:rPr lang="de-DE" smtClean="0"/>
              <a:pPr/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AB6BE-EDF2-40AE-82FF-0FA8F06FDA9E}" type="slidenum">
              <a:rPr lang="de-DE" smtClean="0"/>
              <a:pPr/>
              <a:t>3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zh-TW" dirty="0" smtClean="0">
                <a:latin typeface="Georgia" charset="0"/>
                <a:cs typeface="Georgia" charset="0"/>
              </a:rPr>
              <a:t>Picture: </a:t>
            </a:r>
            <a:r>
              <a:rPr kumimoji="0" lang="de-DE" altLang="zh-TW" dirty="0" err="1" smtClean="0">
                <a:latin typeface="Georgia" charset="0"/>
                <a:cs typeface="Georgia" charset="0"/>
              </a:rPr>
              <a:t>church</a:t>
            </a:r>
            <a:r>
              <a:rPr kumimoji="0" lang="de-DE" altLang="zh-TW" dirty="0" smtClean="0">
                <a:latin typeface="Georgia" charset="0"/>
                <a:cs typeface="Georgia" charset="0"/>
              </a:rPr>
              <a:t> </a:t>
            </a:r>
            <a:r>
              <a:rPr kumimoji="0" lang="de-DE" altLang="zh-TW" dirty="0" err="1" smtClean="0">
                <a:latin typeface="Georgia" charset="0"/>
                <a:cs typeface="Georgia" charset="0"/>
              </a:rPr>
              <a:t>reach</a:t>
            </a:r>
            <a:r>
              <a:rPr kumimoji="0" lang="de-DE" altLang="zh-TW" dirty="0" smtClean="0">
                <a:latin typeface="Georgia" charset="0"/>
                <a:cs typeface="Georgia" charset="0"/>
              </a:rPr>
              <a:t> out </a:t>
            </a:r>
            <a:r>
              <a:rPr kumimoji="0" lang="de-DE" altLang="zh-TW" dirty="0" err="1" smtClean="0">
                <a:latin typeface="Georgia" charset="0"/>
                <a:cs typeface="Georgia" charset="0"/>
              </a:rPr>
              <a:t>to</a:t>
            </a:r>
            <a:r>
              <a:rPr kumimoji="0" lang="de-DE" altLang="zh-TW" dirty="0" smtClean="0">
                <a:latin typeface="Georgia" charset="0"/>
                <a:cs typeface="Georgia" charset="0"/>
              </a:rPr>
              <a:t> a </a:t>
            </a:r>
            <a:r>
              <a:rPr kumimoji="0" lang="de-DE" altLang="zh-TW" dirty="0" err="1" smtClean="0">
                <a:latin typeface="Georgia" charset="0"/>
                <a:cs typeface="Georgia" charset="0"/>
              </a:rPr>
              <a:t>key</a:t>
            </a:r>
            <a:r>
              <a:rPr kumimoji="0" lang="de-DE" altLang="zh-TW" dirty="0" smtClean="0">
                <a:latin typeface="Georgia" charset="0"/>
                <a:cs typeface="Georgia" charset="0"/>
              </a:rPr>
              <a:t> </a:t>
            </a:r>
            <a:r>
              <a:rPr kumimoji="0" lang="de-DE" altLang="zh-TW" dirty="0" err="1" smtClean="0">
                <a:latin typeface="Georgia" charset="0"/>
                <a:cs typeface="Georgia" charset="0"/>
              </a:rPr>
              <a:t>person</a:t>
            </a:r>
            <a:r>
              <a:rPr kumimoji="0" lang="de-DE" altLang="zh-TW" dirty="0" smtClean="0">
                <a:latin typeface="Georgia" charset="0"/>
                <a:cs typeface="Georgia" charset="0"/>
              </a:rPr>
              <a:t> </a:t>
            </a:r>
            <a:r>
              <a:rPr kumimoji="0" lang="de-DE" altLang="zh-TW" dirty="0" err="1" smtClean="0">
                <a:latin typeface="Georgia" charset="0"/>
                <a:cs typeface="Georgia" charset="0"/>
              </a:rPr>
              <a:t>and</a:t>
            </a:r>
            <a:r>
              <a:rPr kumimoji="0" lang="de-DE" altLang="zh-TW" dirty="0" smtClean="0">
                <a:latin typeface="Georgia" charset="0"/>
                <a:cs typeface="Georgia" charset="0"/>
              </a:rPr>
              <a:t> </a:t>
            </a:r>
            <a:r>
              <a:rPr kumimoji="0" lang="de-DE" altLang="zh-TW" dirty="0" err="1" smtClean="0">
                <a:latin typeface="Georgia" charset="0"/>
                <a:cs typeface="Georgia" charset="0"/>
              </a:rPr>
              <a:t>the</a:t>
            </a:r>
            <a:r>
              <a:rPr kumimoji="0" lang="de-DE" altLang="zh-TW" dirty="0" smtClean="0">
                <a:latin typeface="Georgia" charset="0"/>
                <a:cs typeface="Georgia" charset="0"/>
              </a:rPr>
              <a:t> </a:t>
            </a:r>
            <a:r>
              <a:rPr kumimoji="0" lang="de-DE" altLang="zh-TW" dirty="0" err="1" smtClean="0">
                <a:latin typeface="Georgia" charset="0"/>
                <a:cs typeface="Georgia" charset="0"/>
              </a:rPr>
              <a:t>network</a:t>
            </a:r>
            <a:r>
              <a:rPr kumimoji="0" lang="de-DE" altLang="zh-TW" dirty="0" smtClean="0">
                <a:latin typeface="Georgia" charset="0"/>
                <a:cs typeface="Georgia" charset="0"/>
              </a:rPr>
              <a:t> </a:t>
            </a:r>
            <a:r>
              <a:rPr kumimoji="0" lang="de-DE" altLang="zh-TW" dirty="0" err="1" smtClean="0">
                <a:latin typeface="Georgia" charset="0"/>
                <a:cs typeface="Georgia" charset="0"/>
              </a:rPr>
              <a:t>around</a:t>
            </a:r>
            <a:r>
              <a:rPr kumimoji="0" lang="de-DE" altLang="zh-TW" dirty="0" smtClean="0">
                <a:latin typeface="Georgia" charset="0"/>
                <a:cs typeface="Georgia" charset="0"/>
              </a:rPr>
              <a:t> </a:t>
            </a:r>
            <a:r>
              <a:rPr kumimoji="0" lang="de-DE" altLang="zh-TW" dirty="0" err="1" smtClean="0">
                <a:latin typeface="Georgia" charset="0"/>
                <a:cs typeface="Georgia" charset="0"/>
              </a:rPr>
              <a:t>the</a:t>
            </a:r>
            <a:r>
              <a:rPr kumimoji="0" lang="de-DE" altLang="zh-TW" dirty="0" smtClean="0">
                <a:latin typeface="Georgia" charset="0"/>
                <a:cs typeface="Georgia" charset="0"/>
              </a:rPr>
              <a:t> </a:t>
            </a:r>
            <a:r>
              <a:rPr kumimoji="0" lang="de-DE" altLang="zh-TW" dirty="0" err="1" smtClean="0">
                <a:latin typeface="Georgia" charset="0"/>
                <a:cs typeface="Georgia" charset="0"/>
              </a:rPr>
              <a:t>person</a:t>
            </a:r>
            <a:r>
              <a:rPr kumimoji="0" lang="de-DE" altLang="zh-TW" dirty="0" smtClean="0">
                <a:latin typeface="Georgia" charset="0"/>
                <a:cs typeface="Georgia" charset="0"/>
              </a:rPr>
              <a:t>. The </a:t>
            </a:r>
            <a:r>
              <a:rPr kumimoji="0" lang="de-DE" altLang="zh-TW" dirty="0" err="1" smtClean="0">
                <a:latin typeface="Georgia" charset="0"/>
                <a:cs typeface="Georgia" charset="0"/>
              </a:rPr>
              <a:t>whole</a:t>
            </a:r>
            <a:r>
              <a:rPr kumimoji="0" lang="de-DE" altLang="zh-TW" dirty="0" smtClean="0">
                <a:latin typeface="Georgia" charset="0"/>
                <a:cs typeface="Georgia" charset="0"/>
              </a:rPr>
              <a:t> </a:t>
            </a:r>
            <a:r>
              <a:rPr kumimoji="0" lang="de-DE" altLang="zh-TW" dirty="0" err="1" smtClean="0">
                <a:latin typeface="Georgia" charset="0"/>
                <a:cs typeface="Georgia" charset="0"/>
              </a:rPr>
              <a:t>network</a:t>
            </a:r>
            <a:r>
              <a:rPr kumimoji="0" lang="de-DE" altLang="zh-TW" dirty="0" smtClean="0">
                <a:latin typeface="Georgia" charset="0"/>
                <a:cs typeface="Georgia" charset="0"/>
              </a:rPr>
              <a:t> </a:t>
            </a:r>
            <a:r>
              <a:rPr kumimoji="0" lang="de-DE" altLang="zh-TW" dirty="0" err="1" smtClean="0">
                <a:latin typeface="Georgia" charset="0"/>
                <a:cs typeface="Georgia" charset="0"/>
              </a:rPr>
              <a:t>became</a:t>
            </a:r>
            <a:r>
              <a:rPr kumimoji="0" lang="de-DE" altLang="zh-TW" dirty="0" smtClean="0">
                <a:latin typeface="Georgia" charset="0"/>
                <a:cs typeface="Georgia" charset="0"/>
              </a:rPr>
              <a:t> </a:t>
            </a:r>
            <a:r>
              <a:rPr kumimoji="0" lang="de-DE" altLang="zh-TW" dirty="0" err="1" smtClean="0">
                <a:latin typeface="Georgia" charset="0"/>
                <a:cs typeface="Georgia" charset="0"/>
              </a:rPr>
              <a:t>church</a:t>
            </a:r>
            <a:r>
              <a:rPr kumimoji="0" lang="de-DE" altLang="zh-TW" dirty="0" smtClean="0">
                <a:latin typeface="Georgia" charset="0"/>
                <a:cs typeface="Georgia" charset="0"/>
              </a:rPr>
              <a:t>.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1303C6-4419-0D4B-BBF0-EC7DD25AD00F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4210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AB6BE-EDF2-40AE-82FF-0FA8F06FDA9E}" type="slidenum">
              <a:rPr lang="de-DE" smtClean="0"/>
              <a:pPr/>
              <a:t>10</a:t>
            </a:fld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AB6BE-EDF2-40AE-82FF-0FA8F06FDA9E}" type="slidenum">
              <a:rPr lang="de-DE" smtClean="0"/>
              <a:pPr/>
              <a:t>11</a:t>
            </a:fld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AB6BE-EDF2-40AE-82FF-0FA8F06FDA9E}" type="slidenum">
              <a:rPr lang="de-DE" smtClean="0"/>
              <a:pPr/>
              <a:t>12</a:t>
            </a:fld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AB6BE-EDF2-40AE-82FF-0FA8F06FDA9E}" type="slidenum">
              <a:rPr lang="de-DE" smtClean="0"/>
              <a:pPr/>
              <a:t>13</a:t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AB6BE-EDF2-40AE-82FF-0FA8F06FDA9E}" type="slidenum">
              <a:rPr lang="de-DE" smtClean="0"/>
              <a:pPr/>
              <a:t>14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ec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Juergen Kramer All Nations</a:t>
            </a:r>
            <a:endParaRPr lang="de-DE"/>
          </a:p>
        </p:txBody>
      </p:sp>
      <p:sp>
        <p:nvSpPr>
          <p:cNvPr id="7" name="Gerade Verbindung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3F455AD-9B6C-409A-8D0D-AEDBB4F921AF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Juergen Kramer All Nations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55AD-9B6C-409A-8D0D-AEDBB4F921A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ec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htec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ec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Gerade Verbindung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33F455AD-9B6C-409A-8D0D-AEDBB4F921AF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Juergen Kramer All Nations</a:t>
            </a:r>
            <a:endParaRPr lang="de-DE"/>
          </a:p>
        </p:txBody>
      </p:sp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Juergen Kramer All Nations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33F455AD-9B6C-409A-8D0D-AEDBB4F921AF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cxnSp>
        <p:nvCxnSpPr>
          <p:cNvPr id="7" name="Gerade Verbindung 6"/>
          <p:cNvCxnSpPr/>
          <p:nvPr userDrawn="1"/>
        </p:nvCxnSpPr>
        <p:spPr>
          <a:xfrm>
            <a:off x="467544" y="6381328"/>
            <a:ext cx="8280920" cy="0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htec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ec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13" name="Rechtec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htec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Juergen Kramer All Nations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Gerade Verbindung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3F455AD-9B6C-409A-8D0D-AEDBB4F921AF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Juergen Kramer All Nations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55AD-9B6C-409A-8D0D-AEDBB4F921AF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Gerade Verbindung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Inhaltsplatzhalt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2" name="Inhaltsplatzhalt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erade Verbindung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htec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htec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htec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htec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ec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r>
              <a:rPr lang="de-DE" smtClean="0"/>
              <a:t>Juergen Kramer All Nations</a:t>
            </a:r>
            <a:endParaRPr lang="de-DE"/>
          </a:p>
        </p:txBody>
      </p:sp>
      <p:sp>
        <p:nvSpPr>
          <p:cNvPr id="15" name="Gerade Verbindung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Inhaltsplatzhalt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6" name="Inhaltsplatzhalt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33F455AD-9B6C-409A-8D0D-AEDBB4F921AF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3" name="Titel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Juergen Kramer All Nations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33F455AD-9B6C-409A-8D0D-AEDBB4F921A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ec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htec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Juergen Kramer All Nations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3F455AD-9B6C-409A-8D0D-AEDBB4F921A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htec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htec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Gerade Verbindung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Inhaltsplatzhalt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3F455AD-9B6C-409A-8D0D-AEDBB4F921AF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1" name="Rechtec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r>
              <a:rPr lang="de-DE" smtClean="0"/>
              <a:t>Juergen Kramer All Nations</a:t>
            </a:r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erade Verbindung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htec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ec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htec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33F455AD-9B6C-409A-8D0D-AEDBB4F921AF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22" name="Rechtec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r>
              <a:rPr lang="de-DE" smtClean="0"/>
              <a:t>Juergen Kramer All Nations</a:t>
            </a:r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ec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r>
              <a:rPr lang="de-DE" smtClean="0"/>
              <a:t>Juergen Kramer All Nations</a:t>
            </a:r>
            <a:endParaRPr lang="de-DE" dirty="0"/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Gerade Verbindung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3F455AD-9B6C-409A-8D0D-AEDBB4F921AF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 smtClean="0"/>
              <a:t>Textmasterformate durch Klicken bearbeiten</a:t>
            </a:r>
          </a:p>
          <a:p>
            <a:pPr lvl="1" eaLnBrk="1" latinLnBrk="0" hangingPunct="1"/>
            <a:r>
              <a:rPr kumimoji="0" lang="de-DE" dirty="0" smtClean="0"/>
              <a:t>Zweite Ebene</a:t>
            </a:r>
          </a:p>
          <a:p>
            <a:pPr lvl="2" eaLnBrk="1" latinLnBrk="0" hangingPunct="1"/>
            <a:r>
              <a:rPr kumimoji="0" lang="de-DE" dirty="0" smtClean="0"/>
              <a:t>Dritte Ebene</a:t>
            </a:r>
          </a:p>
          <a:p>
            <a:pPr lvl="3" eaLnBrk="1" latinLnBrk="0" hangingPunct="1"/>
            <a:r>
              <a:rPr kumimoji="0" lang="de-DE" dirty="0" smtClean="0"/>
              <a:t>Vierte Ebene</a:t>
            </a:r>
          </a:p>
          <a:p>
            <a:pPr lvl="4" eaLnBrk="1" latinLnBrk="0" hangingPunct="1"/>
            <a:r>
              <a:rPr kumimoji="0" lang="de-DE" dirty="0" smtClean="0"/>
              <a:t>Fünfte Ebene</a:t>
            </a:r>
            <a:endParaRPr kumimoji="0" lang="en-US" dirty="0"/>
          </a:p>
        </p:txBody>
      </p:sp>
      <p:cxnSp>
        <p:nvCxnSpPr>
          <p:cNvPr id="20" name="Gerade Verbindung 19"/>
          <p:cNvCxnSpPr/>
          <p:nvPr userDrawn="1"/>
        </p:nvCxnSpPr>
        <p:spPr>
          <a:xfrm>
            <a:off x="395536" y="1196752"/>
            <a:ext cx="8280920" cy="0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drkramer@juergenkramer.com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7.png"/><Relationship Id="rId5" Type="http://schemas.openxmlformats.org/officeDocument/2006/relationships/image" Target="../media/image5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10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Juergen Kramer All Nations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55AD-9B6C-409A-8D0D-AEDBB4F921AF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Circle </a:t>
            </a:r>
            <a:r>
              <a:rPr lang="de-DE" dirty="0" err="1" smtClean="0"/>
              <a:t>of</a:t>
            </a:r>
            <a:r>
              <a:rPr lang="de-DE" dirty="0" smtClean="0"/>
              <a:t> Growth</a:t>
            </a:r>
            <a:endParaRPr lang="de-DE" dirty="0"/>
          </a:p>
        </p:txBody>
      </p:sp>
      <p:cxnSp>
        <p:nvCxnSpPr>
          <p:cNvPr id="6" name="Gerade Verbindung 5"/>
          <p:cNvCxnSpPr/>
          <p:nvPr/>
        </p:nvCxnSpPr>
        <p:spPr>
          <a:xfrm>
            <a:off x="467544" y="6381328"/>
            <a:ext cx="8280920" cy="0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/>
          </a:bodyPr>
          <a:lstStyle/>
          <a:p>
            <a:r>
              <a:rPr lang="de-DE" sz="3600" dirty="0" err="1" smtClean="0"/>
              <a:t>Discipling</a:t>
            </a:r>
            <a:r>
              <a:rPr lang="de-DE" sz="3600" dirty="0" smtClean="0"/>
              <a:t> 1</a:t>
            </a:r>
            <a:endParaRPr lang="de-DE" sz="270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Juergen Kramer All Nations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55AD-9B6C-409A-8D0D-AEDBB4F921AF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26" name="Inhaltsplatzhalter 2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Ellipse 4"/>
          <p:cNvSpPr/>
          <p:nvPr/>
        </p:nvSpPr>
        <p:spPr>
          <a:xfrm>
            <a:off x="1691680" y="1412776"/>
            <a:ext cx="4968552" cy="489654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W</a:t>
            </a:r>
            <a:endParaRPr lang="de-DE" dirty="0"/>
          </a:p>
        </p:txBody>
      </p:sp>
      <p:cxnSp>
        <p:nvCxnSpPr>
          <p:cNvPr id="8" name="Gerade Verbindung 7"/>
          <p:cNvCxnSpPr>
            <a:stCxn id="5" idx="2"/>
            <a:endCxn id="5" idx="6"/>
          </p:cNvCxnSpPr>
          <p:nvPr/>
        </p:nvCxnSpPr>
        <p:spPr>
          <a:xfrm>
            <a:off x="1691680" y="3861048"/>
            <a:ext cx="496855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/>
          <p:cNvSpPr txBox="1"/>
          <p:nvPr/>
        </p:nvSpPr>
        <p:spPr>
          <a:xfrm>
            <a:off x="5027979" y="1955636"/>
            <a:ext cx="857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chemeClr val="tx2"/>
                </a:solidFill>
              </a:rPr>
              <a:t>Life </a:t>
            </a:r>
            <a:r>
              <a:rPr lang="de-DE" sz="1400" b="1" dirty="0" err="1" smtClean="0">
                <a:solidFill>
                  <a:schemeClr val="tx2"/>
                </a:solidFill>
              </a:rPr>
              <a:t>skills</a:t>
            </a:r>
            <a:endParaRPr lang="de-DE" sz="1400" b="1" dirty="0" smtClean="0">
              <a:solidFill>
                <a:schemeClr val="tx2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2551216" y="203258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/>
              <a:t>Pray</a:t>
            </a:r>
            <a:endParaRPr lang="de-DE" b="1" dirty="0" smtClean="0"/>
          </a:p>
        </p:txBody>
      </p:sp>
      <p:sp>
        <p:nvSpPr>
          <p:cNvPr id="20" name="Textfeld 19"/>
          <p:cNvSpPr txBox="1"/>
          <p:nvPr/>
        </p:nvSpPr>
        <p:spPr>
          <a:xfrm>
            <a:off x="6209009" y="1444134"/>
            <a:ext cx="1188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err="1" smtClean="0">
                <a:solidFill>
                  <a:srgbClr val="CC3399"/>
                </a:solidFill>
              </a:rPr>
              <a:t>What</a:t>
            </a:r>
            <a:endParaRPr lang="de-DE" sz="2800" b="1" dirty="0" smtClean="0">
              <a:solidFill>
                <a:srgbClr val="CC3399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4163194" y="1619112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A0000"/>
                </a:solidFill>
              </a:rPr>
              <a:t>Love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5548070" y="3356772"/>
            <a:ext cx="1321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err="1" smtClean="0">
                <a:solidFill>
                  <a:schemeClr val="tx2"/>
                </a:solidFill>
              </a:rPr>
              <a:t>Make</a:t>
            </a:r>
            <a:r>
              <a:rPr lang="de-DE" sz="1400" b="1" dirty="0" smtClean="0">
                <a:solidFill>
                  <a:schemeClr val="tx2"/>
                </a:solidFill>
              </a:rPr>
              <a:t> </a:t>
            </a:r>
          </a:p>
          <a:p>
            <a:r>
              <a:rPr lang="de-DE" sz="1400" b="1" dirty="0" err="1" smtClean="0">
                <a:solidFill>
                  <a:schemeClr val="tx2"/>
                </a:solidFill>
              </a:rPr>
              <a:t>disciples</a:t>
            </a:r>
            <a:endParaRPr lang="de-DE" sz="1400" b="1" dirty="0" smtClean="0">
              <a:solidFill>
                <a:schemeClr val="tx2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4080044" y="3770826"/>
            <a:ext cx="166301" cy="1804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0" name="Gerade Verbindung 9"/>
          <p:cNvCxnSpPr>
            <a:stCxn id="6" idx="7"/>
          </p:cNvCxnSpPr>
          <p:nvPr/>
        </p:nvCxnSpPr>
        <p:spPr>
          <a:xfrm flipV="1">
            <a:off x="4221991" y="2996952"/>
            <a:ext cx="2278835" cy="8002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flipV="1">
            <a:off x="4175956" y="1628800"/>
            <a:ext cx="972108" cy="2142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>
            <a:stCxn id="6" idx="0"/>
          </p:cNvCxnSpPr>
          <p:nvPr/>
        </p:nvCxnSpPr>
        <p:spPr>
          <a:xfrm flipH="1" flipV="1">
            <a:off x="3261853" y="1628800"/>
            <a:ext cx="901342" cy="2142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>
            <a:stCxn id="6" idx="2"/>
          </p:cNvCxnSpPr>
          <p:nvPr/>
        </p:nvCxnSpPr>
        <p:spPr>
          <a:xfrm flipH="1" flipV="1">
            <a:off x="1907704" y="2996952"/>
            <a:ext cx="2172340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>
            <a:stCxn id="6" idx="7"/>
            <a:endCxn id="5" idx="7"/>
          </p:cNvCxnSpPr>
          <p:nvPr/>
        </p:nvCxnSpPr>
        <p:spPr>
          <a:xfrm flipV="1">
            <a:off x="4221991" y="2129858"/>
            <a:ext cx="1710613" cy="16673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>
            <a:stCxn id="6" idx="1"/>
            <a:endCxn id="5" idx="1"/>
          </p:cNvCxnSpPr>
          <p:nvPr/>
        </p:nvCxnSpPr>
        <p:spPr>
          <a:xfrm flipH="1" flipV="1">
            <a:off x="2419308" y="2129858"/>
            <a:ext cx="1685090" cy="16673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/>
          <p:cNvSpPr txBox="1"/>
          <p:nvPr/>
        </p:nvSpPr>
        <p:spPr>
          <a:xfrm>
            <a:off x="3344924" y="1628800"/>
            <a:ext cx="907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FA0000"/>
                </a:solidFill>
              </a:rPr>
              <a:t>Give</a:t>
            </a:r>
            <a:endParaRPr lang="de-DE" b="1" dirty="0" smtClean="0">
              <a:solidFill>
                <a:srgbClr val="FA0000"/>
              </a:solidFill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5361408" y="2599842"/>
            <a:ext cx="1298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chemeClr val="tx2"/>
                </a:solidFill>
              </a:rPr>
              <a:t>Spiritual </a:t>
            </a:r>
          </a:p>
          <a:p>
            <a:r>
              <a:rPr lang="de-DE" sz="1400" b="1" dirty="0" err="1" smtClean="0">
                <a:solidFill>
                  <a:schemeClr val="tx2"/>
                </a:solidFill>
              </a:rPr>
              <a:t>gifts</a:t>
            </a:r>
            <a:endParaRPr lang="de-DE" sz="1400" b="1" dirty="0" smtClean="0">
              <a:solidFill>
                <a:schemeClr val="tx2"/>
              </a:solidFill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2015431" y="2515147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/>
              <a:t>Bible</a:t>
            </a:r>
            <a:endParaRPr lang="de-DE" b="1" dirty="0" smtClean="0"/>
          </a:p>
        </p:txBody>
      </p:sp>
      <p:sp>
        <p:nvSpPr>
          <p:cNvPr id="39" name="Textfeld 38"/>
          <p:cNvSpPr txBox="1"/>
          <p:nvPr/>
        </p:nvSpPr>
        <p:spPr>
          <a:xfrm>
            <a:off x="1695050" y="3356772"/>
            <a:ext cx="1298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Practices </a:t>
            </a:r>
          </a:p>
          <a:p>
            <a:r>
              <a:rPr lang="de-DE" sz="1400" b="1" dirty="0" err="1" smtClean="0"/>
              <a:t>Disciplines</a:t>
            </a:r>
            <a:endParaRPr lang="de-DE" sz="1400" b="1" dirty="0" smtClean="0"/>
          </a:p>
        </p:txBody>
      </p:sp>
      <p:cxnSp>
        <p:nvCxnSpPr>
          <p:cNvPr id="41" name="Gerade Verbindung 40"/>
          <p:cNvCxnSpPr>
            <a:stCxn id="6" idx="0"/>
            <a:endCxn id="5" idx="0"/>
          </p:cNvCxnSpPr>
          <p:nvPr/>
        </p:nvCxnSpPr>
        <p:spPr>
          <a:xfrm flipV="1">
            <a:off x="4163195" y="1412776"/>
            <a:ext cx="12761" cy="23580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77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/>
          </a:bodyPr>
          <a:lstStyle/>
          <a:p>
            <a:r>
              <a:rPr lang="de-DE" sz="3600" dirty="0" err="1" smtClean="0"/>
              <a:t>Discipling</a:t>
            </a:r>
            <a:r>
              <a:rPr lang="de-DE" sz="3600" dirty="0" smtClean="0"/>
              <a:t> 2</a:t>
            </a:r>
            <a:endParaRPr lang="de-DE" sz="270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Juergen Kramer All Nations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55AD-9B6C-409A-8D0D-AEDBB4F921AF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26" name="Inhaltsplatzhalter 2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Ellipse 4"/>
          <p:cNvSpPr/>
          <p:nvPr/>
        </p:nvSpPr>
        <p:spPr>
          <a:xfrm>
            <a:off x="1691680" y="1412776"/>
            <a:ext cx="4968552" cy="489654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W</a:t>
            </a:r>
            <a:endParaRPr lang="de-DE" dirty="0"/>
          </a:p>
        </p:txBody>
      </p:sp>
      <p:cxnSp>
        <p:nvCxnSpPr>
          <p:cNvPr id="8" name="Gerade Verbindung 7"/>
          <p:cNvCxnSpPr>
            <a:stCxn id="5" idx="2"/>
            <a:endCxn id="5" idx="6"/>
          </p:cNvCxnSpPr>
          <p:nvPr/>
        </p:nvCxnSpPr>
        <p:spPr>
          <a:xfrm>
            <a:off x="1691680" y="3861048"/>
            <a:ext cx="496855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/>
          <p:cNvSpPr txBox="1"/>
          <p:nvPr/>
        </p:nvSpPr>
        <p:spPr>
          <a:xfrm>
            <a:off x="5027979" y="1955636"/>
            <a:ext cx="857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chemeClr val="tx2"/>
                </a:solidFill>
              </a:rPr>
              <a:t>Life </a:t>
            </a:r>
            <a:r>
              <a:rPr lang="de-DE" sz="1400" b="1" dirty="0" err="1" smtClean="0">
                <a:solidFill>
                  <a:schemeClr val="tx2"/>
                </a:solidFill>
              </a:rPr>
              <a:t>skills</a:t>
            </a:r>
            <a:endParaRPr lang="de-DE" sz="1400" b="1" dirty="0" smtClean="0">
              <a:solidFill>
                <a:schemeClr val="tx2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2551216" y="203258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/>
              <a:t>Pray</a:t>
            </a:r>
            <a:endParaRPr lang="de-DE" b="1" dirty="0" smtClean="0"/>
          </a:p>
        </p:txBody>
      </p:sp>
      <p:sp>
        <p:nvSpPr>
          <p:cNvPr id="20" name="Textfeld 19"/>
          <p:cNvSpPr txBox="1"/>
          <p:nvPr/>
        </p:nvSpPr>
        <p:spPr>
          <a:xfrm>
            <a:off x="6209009" y="1444134"/>
            <a:ext cx="1188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err="1" smtClean="0">
                <a:solidFill>
                  <a:srgbClr val="CC3399"/>
                </a:solidFill>
              </a:rPr>
              <a:t>What</a:t>
            </a:r>
            <a:endParaRPr lang="de-DE" sz="2800" b="1" dirty="0" smtClean="0">
              <a:solidFill>
                <a:srgbClr val="CC3399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4163194" y="1619112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A0000"/>
                </a:solidFill>
              </a:rPr>
              <a:t>Love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5548070" y="3356772"/>
            <a:ext cx="1321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err="1" smtClean="0">
                <a:solidFill>
                  <a:schemeClr val="tx2"/>
                </a:solidFill>
              </a:rPr>
              <a:t>Make</a:t>
            </a:r>
            <a:r>
              <a:rPr lang="de-DE" sz="1400" b="1" dirty="0" smtClean="0">
                <a:solidFill>
                  <a:schemeClr val="tx2"/>
                </a:solidFill>
              </a:rPr>
              <a:t> </a:t>
            </a:r>
          </a:p>
          <a:p>
            <a:r>
              <a:rPr lang="de-DE" sz="1400" b="1" dirty="0" err="1" smtClean="0">
                <a:solidFill>
                  <a:schemeClr val="tx2"/>
                </a:solidFill>
              </a:rPr>
              <a:t>disciples</a:t>
            </a:r>
            <a:endParaRPr lang="de-DE" sz="1400" b="1" dirty="0" smtClean="0">
              <a:solidFill>
                <a:schemeClr val="tx2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4080044" y="3770826"/>
            <a:ext cx="166301" cy="1804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0" name="Gerade Verbindung 9"/>
          <p:cNvCxnSpPr>
            <a:stCxn id="6" idx="7"/>
          </p:cNvCxnSpPr>
          <p:nvPr/>
        </p:nvCxnSpPr>
        <p:spPr>
          <a:xfrm flipV="1">
            <a:off x="4221991" y="2996952"/>
            <a:ext cx="2278835" cy="8002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flipV="1">
            <a:off x="4175956" y="1628800"/>
            <a:ext cx="972108" cy="2142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>
            <a:stCxn id="6" idx="0"/>
          </p:cNvCxnSpPr>
          <p:nvPr/>
        </p:nvCxnSpPr>
        <p:spPr>
          <a:xfrm flipH="1" flipV="1">
            <a:off x="3261853" y="1628800"/>
            <a:ext cx="901342" cy="2142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>
            <a:stCxn id="6" idx="2"/>
          </p:cNvCxnSpPr>
          <p:nvPr/>
        </p:nvCxnSpPr>
        <p:spPr>
          <a:xfrm flipH="1" flipV="1">
            <a:off x="1907704" y="2996952"/>
            <a:ext cx="2172340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>
            <a:stCxn id="6" idx="7"/>
            <a:endCxn id="5" idx="7"/>
          </p:cNvCxnSpPr>
          <p:nvPr/>
        </p:nvCxnSpPr>
        <p:spPr>
          <a:xfrm flipV="1">
            <a:off x="4221991" y="2129858"/>
            <a:ext cx="1710613" cy="16673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>
            <a:stCxn id="6" idx="1"/>
            <a:endCxn id="5" idx="1"/>
          </p:cNvCxnSpPr>
          <p:nvPr/>
        </p:nvCxnSpPr>
        <p:spPr>
          <a:xfrm flipH="1" flipV="1">
            <a:off x="2419308" y="2129858"/>
            <a:ext cx="1685090" cy="16673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/>
          <p:cNvSpPr txBox="1"/>
          <p:nvPr/>
        </p:nvSpPr>
        <p:spPr>
          <a:xfrm>
            <a:off x="3344924" y="1628800"/>
            <a:ext cx="907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FA0000"/>
                </a:solidFill>
              </a:rPr>
              <a:t>Give</a:t>
            </a:r>
            <a:endParaRPr lang="de-DE" b="1" dirty="0" smtClean="0">
              <a:solidFill>
                <a:srgbClr val="FA0000"/>
              </a:solidFill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5361408" y="2599842"/>
            <a:ext cx="1298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chemeClr val="tx2"/>
                </a:solidFill>
              </a:rPr>
              <a:t>Spiritual </a:t>
            </a:r>
          </a:p>
          <a:p>
            <a:r>
              <a:rPr lang="de-DE" sz="1400" b="1" dirty="0" err="1" smtClean="0">
                <a:solidFill>
                  <a:schemeClr val="tx2"/>
                </a:solidFill>
              </a:rPr>
              <a:t>gifts</a:t>
            </a:r>
            <a:endParaRPr lang="de-DE" sz="1400" b="1" dirty="0" smtClean="0">
              <a:solidFill>
                <a:schemeClr val="tx2"/>
              </a:solidFill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2015431" y="2515147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/>
              <a:t>Bible</a:t>
            </a:r>
            <a:endParaRPr lang="de-DE" b="1" dirty="0" smtClean="0"/>
          </a:p>
        </p:txBody>
      </p:sp>
      <p:sp>
        <p:nvSpPr>
          <p:cNvPr id="39" name="Textfeld 38"/>
          <p:cNvSpPr txBox="1"/>
          <p:nvPr/>
        </p:nvSpPr>
        <p:spPr>
          <a:xfrm>
            <a:off x="1695050" y="3356772"/>
            <a:ext cx="1298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Practices </a:t>
            </a:r>
          </a:p>
          <a:p>
            <a:r>
              <a:rPr lang="de-DE" sz="1400" b="1" dirty="0" err="1" smtClean="0"/>
              <a:t>Disciplines</a:t>
            </a:r>
            <a:endParaRPr lang="de-DE" sz="1400" b="1" dirty="0" smtClean="0"/>
          </a:p>
        </p:txBody>
      </p:sp>
      <p:cxnSp>
        <p:nvCxnSpPr>
          <p:cNvPr id="41" name="Gerade Verbindung 40"/>
          <p:cNvCxnSpPr>
            <a:stCxn id="6" idx="0"/>
            <a:endCxn id="5" idx="0"/>
          </p:cNvCxnSpPr>
          <p:nvPr/>
        </p:nvCxnSpPr>
        <p:spPr>
          <a:xfrm flipV="1">
            <a:off x="4163195" y="1412776"/>
            <a:ext cx="12761" cy="23580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Kreis 6"/>
          <p:cNvSpPr/>
          <p:nvPr/>
        </p:nvSpPr>
        <p:spPr>
          <a:xfrm>
            <a:off x="3275856" y="2905982"/>
            <a:ext cx="1872208" cy="1910130"/>
          </a:xfrm>
          <a:prstGeom prst="pie">
            <a:avLst>
              <a:gd name="adj1" fmla="val 10782566"/>
              <a:gd name="adj2" fmla="val 21535144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Relation-</a:t>
            </a:r>
            <a:r>
              <a:rPr lang="de-DE" dirty="0" err="1" smtClean="0">
                <a:solidFill>
                  <a:schemeClr val="tx1"/>
                </a:solidFill>
              </a:rPr>
              <a:t>ship</a:t>
            </a:r>
            <a:r>
              <a:rPr lang="de-DE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de-DE" dirty="0" err="1">
                <a:solidFill>
                  <a:schemeClr val="tx1"/>
                </a:solidFill>
              </a:rPr>
              <a:t>w</a:t>
            </a:r>
            <a:r>
              <a:rPr lang="de-DE" dirty="0" err="1" smtClean="0">
                <a:solidFill>
                  <a:schemeClr val="tx1"/>
                </a:solidFill>
              </a:rPr>
              <a:t>ith</a:t>
            </a:r>
            <a:r>
              <a:rPr lang="de-DE" dirty="0" smtClean="0">
                <a:solidFill>
                  <a:schemeClr val="tx1"/>
                </a:solidFill>
              </a:rPr>
              <a:t> </a:t>
            </a:r>
            <a:r>
              <a:rPr lang="de-DE" dirty="0" err="1" smtClean="0">
                <a:solidFill>
                  <a:schemeClr val="tx1"/>
                </a:solidFill>
              </a:rPr>
              <a:t>God</a:t>
            </a:r>
            <a:endParaRPr lang="de-DE" dirty="0" smtClean="0">
              <a:solidFill>
                <a:schemeClr val="tx1"/>
              </a:solidFill>
            </a:endParaRPr>
          </a:p>
          <a:p>
            <a:pPr algn="ctr"/>
            <a:endParaRPr lang="de-DE" dirty="0">
              <a:solidFill>
                <a:schemeClr val="tx1"/>
              </a:solidFill>
            </a:endParaRPr>
          </a:p>
          <a:p>
            <a:pPr algn="ctr"/>
            <a:endParaRPr lang="de-DE" dirty="0" smtClean="0">
              <a:solidFill>
                <a:schemeClr val="tx1"/>
              </a:solidFill>
            </a:endParaRPr>
          </a:p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14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/>
          </a:bodyPr>
          <a:lstStyle/>
          <a:p>
            <a:r>
              <a:rPr lang="de-DE" sz="3600" dirty="0" err="1" smtClean="0"/>
              <a:t>Discipling</a:t>
            </a:r>
            <a:r>
              <a:rPr lang="de-DE" sz="3600" dirty="0" smtClean="0"/>
              <a:t> 3</a:t>
            </a:r>
            <a:endParaRPr lang="de-DE" sz="270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Juergen Kramer All Nations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55AD-9B6C-409A-8D0D-AEDBB4F921AF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5" name="Ellipse 4"/>
          <p:cNvSpPr/>
          <p:nvPr/>
        </p:nvSpPr>
        <p:spPr>
          <a:xfrm>
            <a:off x="1691680" y="1412776"/>
            <a:ext cx="4968552" cy="489654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W</a:t>
            </a:r>
            <a:endParaRPr lang="de-DE" dirty="0"/>
          </a:p>
        </p:txBody>
      </p:sp>
      <p:cxnSp>
        <p:nvCxnSpPr>
          <p:cNvPr id="8" name="Gerade Verbindung 7"/>
          <p:cNvCxnSpPr>
            <a:stCxn id="5" idx="2"/>
            <a:endCxn id="5" idx="6"/>
          </p:cNvCxnSpPr>
          <p:nvPr/>
        </p:nvCxnSpPr>
        <p:spPr>
          <a:xfrm>
            <a:off x="1691680" y="3861048"/>
            <a:ext cx="496855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/>
          <p:cNvSpPr txBox="1"/>
          <p:nvPr/>
        </p:nvSpPr>
        <p:spPr>
          <a:xfrm>
            <a:off x="5027979" y="1955636"/>
            <a:ext cx="857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chemeClr val="tx2"/>
                </a:solidFill>
              </a:rPr>
              <a:t>Life </a:t>
            </a:r>
            <a:r>
              <a:rPr lang="de-DE" sz="1400" b="1" dirty="0" err="1" smtClean="0">
                <a:solidFill>
                  <a:schemeClr val="tx2"/>
                </a:solidFill>
              </a:rPr>
              <a:t>skills</a:t>
            </a:r>
            <a:endParaRPr lang="de-DE" sz="1400" b="1" dirty="0" smtClean="0">
              <a:solidFill>
                <a:schemeClr val="tx2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2551216" y="203258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/>
              <a:t>Pray</a:t>
            </a:r>
            <a:endParaRPr lang="de-DE" b="1" dirty="0" smtClean="0"/>
          </a:p>
        </p:txBody>
      </p:sp>
      <p:sp>
        <p:nvSpPr>
          <p:cNvPr id="20" name="Textfeld 19"/>
          <p:cNvSpPr txBox="1"/>
          <p:nvPr/>
        </p:nvSpPr>
        <p:spPr>
          <a:xfrm>
            <a:off x="6209009" y="1444134"/>
            <a:ext cx="1188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err="1" smtClean="0"/>
              <a:t>What</a:t>
            </a:r>
            <a:endParaRPr lang="de-DE" sz="2800" b="1" dirty="0" smtClean="0"/>
          </a:p>
        </p:txBody>
      </p:sp>
      <p:sp>
        <p:nvSpPr>
          <p:cNvPr id="21" name="Textfeld 20"/>
          <p:cNvSpPr txBox="1"/>
          <p:nvPr/>
        </p:nvSpPr>
        <p:spPr>
          <a:xfrm>
            <a:off x="4163194" y="1619112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A0000"/>
                </a:solidFill>
              </a:rPr>
              <a:t>Love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5548070" y="3356772"/>
            <a:ext cx="1321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err="1" smtClean="0">
                <a:solidFill>
                  <a:schemeClr val="tx2"/>
                </a:solidFill>
              </a:rPr>
              <a:t>Make</a:t>
            </a:r>
            <a:r>
              <a:rPr lang="de-DE" sz="1400" b="1" dirty="0" smtClean="0">
                <a:solidFill>
                  <a:schemeClr val="tx2"/>
                </a:solidFill>
              </a:rPr>
              <a:t> </a:t>
            </a:r>
          </a:p>
          <a:p>
            <a:r>
              <a:rPr lang="de-DE" sz="1400" b="1" dirty="0" err="1" smtClean="0">
                <a:solidFill>
                  <a:schemeClr val="tx2"/>
                </a:solidFill>
              </a:rPr>
              <a:t>disciples</a:t>
            </a:r>
            <a:endParaRPr lang="de-DE" sz="1400" b="1" dirty="0" smtClean="0">
              <a:solidFill>
                <a:schemeClr val="tx2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4080044" y="3770826"/>
            <a:ext cx="166301" cy="1804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0" name="Gerade Verbindung 9"/>
          <p:cNvCxnSpPr>
            <a:stCxn id="6" idx="7"/>
          </p:cNvCxnSpPr>
          <p:nvPr/>
        </p:nvCxnSpPr>
        <p:spPr>
          <a:xfrm flipV="1">
            <a:off x="4221991" y="2996952"/>
            <a:ext cx="2278835" cy="8002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flipV="1">
            <a:off x="4175956" y="1628800"/>
            <a:ext cx="972108" cy="2142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>
            <a:stCxn id="6" idx="0"/>
          </p:cNvCxnSpPr>
          <p:nvPr/>
        </p:nvCxnSpPr>
        <p:spPr>
          <a:xfrm flipH="1" flipV="1">
            <a:off x="3261853" y="1628800"/>
            <a:ext cx="901342" cy="2142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>
            <a:stCxn id="6" idx="2"/>
          </p:cNvCxnSpPr>
          <p:nvPr/>
        </p:nvCxnSpPr>
        <p:spPr>
          <a:xfrm flipH="1" flipV="1">
            <a:off x="1907704" y="2996952"/>
            <a:ext cx="2172340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>
            <a:stCxn id="6" idx="7"/>
            <a:endCxn id="5" idx="7"/>
          </p:cNvCxnSpPr>
          <p:nvPr/>
        </p:nvCxnSpPr>
        <p:spPr>
          <a:xfrm flipV="1">
            <a:off x="4221991" y="2129858"/>
            <a:ext cx="1710613" cy="16673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>
            <a:stCxn id="6" idx="1"/>
            <a:endCxn id="5" idx="1"/>
          </p:cNvCxnSpPr>
          <p:nvPr/>
        </p:nvCxnSpPr>
        <p:spPr>
          <a:xfrm flipH="1" flipV="1">
            <a:off x="2419308" y="2129858"/>
            <a:ext cx="1685090" cy="16673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/>
          <p:cNvSpPr txBox="1"/>
          <p:nvPr/>
        </p:nvSpPr>
        <p:spPr>
          <a:xfrm>
            <a:off x="3344924" y="1628800"/>
            <a:ext cx="907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FA0000"/>
                </a:solidFill>
              </a:rPr>
              <a:t>Give</a:t>
            </a:r>
            <a:endParaRPr lang="de-DE" b="1" dirty="0" smtClean="0">
              <a:solidFill>
                <a:srgbClr val="FA0000"/>
              </a:solidFill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5361408" y="2599842"/>
            <a:ext cx="1298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chemeClr val="tx2"/>
                </a:solidFill>
              </a:rPr>
              <a:t>Spiritual </a:t>
            </a:r>
          </a:p>
          <a:p>
            <a:r>
              <a:rPr lang="de-DE" sz="1400" b="1" dirty="0" err="1" smtClean="0">
                <a:solidFill>
                  <a:schemeClr val="tx2"/>
                </a:solidFill>
              </a:rPr>
              <a:t>gifts</a:t>
            </a:r>
            <a:endParaRPr lang="de-DE" sz="1400" b="1" dirty="0" smtClean="0">
              <a:solidFill>
                <a:schemeClr val="tx2"/>
              </a:solidFill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2015431" y="2515147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/>
              <a:t>Bible</a:t>
            </a:r>
            <a:endParaRPr lang="de-DE" b="1" dirty="0" smtClean="0"/>
          </a:p>
        </p:txBody>
      </p:sp>
      <p:sp>
        <p:nvSpPr>
          <p:cNvPr id="39" name="Textfeld 38"/>
          <p:cNvSpPr txBox="1"/>
          <p:nvPr/>
        </p:nvSpPr>
        <p:spPr>
          <a:xfrm>
            <a:off x="1695050" y="3356772"/>
            <a:ext cx="1298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Practices </a:t>
            </a:r>
          </a:p>
          <a:p>
            <a:r>
              <a:rPr lang="de-DE" sz="1400" b="1" dirty="0" err="1" smtClean="0"/>
              <a:t>Disciplines</a:t>
            </a:r>
            <a:endParaRPr lang="de-DE" sz="1400" b="1" dirty="0" smtClean="0"/>
          </a:p>
        </p:txBody>
      </p:sp>
      <p:cxnSp>
        <p:nvCxnSpPr>
          <p:cNvPr id="41" name="Gerade Verbindung 40"/>
          <p:cNvCxnSpPr>
            <a:stCxn id="6" idx="0"/>
            <a:endCxn id="5" idx="0"/>
          </p:cNvCxnSpPr>
          <p:nvPr/>
        </p:nvCxnSpPr>
        <p:spPr>
          <a:xfrm flipV="1">
            <a:off x="4163195" y="1412776"/>
            <a:ext cx="12761" cy="23580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Kreis 6"/>
          <p:cNvSpPr/>
          <p:nvPr/>
        </p:nvSpPr>
        <p:spPr>
          <a:xfrm>
            <a:off x="3275856" y="2905982"/>
            <a:ext cx="1872208" cy="1910130"/>
          </a:xfrm>
          <a:prstGeom prst="pie">
            <a:avLst>
              <a:gd name="adj1" fmla="val 10782566"/>
              <a:gd name="adj2" fmla="val 21535144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Relation-</a:t>
            </a:r>
            <a:r>
              <a:rPr lang="de-DE" dirty="0" err="1" smtClean="0">
                <a:solidFill>
                  <a:schemeClr val="tx1"/>
                </a:solidFill>
              </a:rPr>
              <a:t>ship</a:t>
            </a:r>
            <a:r>
              <a:rPr lang="de-DE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de-DE" dirty="0" err="1">
                <a:solidFill>
                  <a:schemeClr val="tx1"/>
                </a:solidFill>
              </a:rPr>
              <a:t>w</a:t>
            </a:r>
            <a:r>
              <a:rPr lang="de-DE" dirty="0" err="1" smtClean="0">
                <a:solidFill>
                  <a:schemeClr val="tx1"/>
                </a:solidFill>
              </a:rPr>
              <a:t>ith</a:t>
            </a:r>
            <a:r>
              <a:rPr lang="de-DE" dirty="0" smtClean="0">
                <a:solidFill>
                  <a:schemeClr val="tx1"/>
                </a:solidFill>
              </a:rPr>
              <a:t> </a:t>
            </a:r>
            <a:r>
              <a:rPr lang="de-DE" dirty="0" err="1" smtClean="0">
                <a:solidFill>
                  <a:schemeClr val="tx1"/>
                </a:solidFill>
              </a:rPr>
              <a:t>God</a:t>
            </a:r>
            <a:endParaRPr lang="de-DE" dirty="0" smtClean="0">
              <a:solidFill>
                <a:schemeClr val="tx1"/>
              </a:solidFill>
            </a:endParaRPr>
          </a:p>
          <a:p>
            <a:pPr algn="ctr"/>
            <a:endParaRPr lang="de-DE" dirty="0">
              <a:solidFill>
                <a:schemeClr val="tx1"/>
              </a:solidFill>
            </a:endParaRPr>
          </a:p>
          <a:p>
            <a:pPr algn="ctr"/>
            <a:endParaRPr lang="de-DE" dirty="0" smtClean="0">
              <a:solidFill>
                <a:schemeClr val="tx1"/>
              </a:solidFill>
            </a:endParaRPr>
          </a:p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11" name="Gerade Verbindung 10"/>
          <p:cNvCxnSpPr>
            <a:endCxn id="5" idx="4"/>
          </p:cNvCxnSpPr>
          <p:nvPr/>
        </p:nvCxnSpPr>
        <p:spPr>
          <a:xfrm>
            <a:off x="4175956" y="3879992"/>
            <a:ext cx="0" cy="242932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 flipH="1">
            <a:off x="2015432" y="3879992"/>
            <a:ext cx="2064612" cy="121466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/>
          <p:cNvCxnSpPr/>
          <p:nvPr/>
        </p:nvCxnSpPr>
        <p:spPr>
          <a:xfrm flipH="1">
            <a:off x="2843808" y="3951269"/>
            <a:ext cx="1260590" cy="2070019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/>
          <p:cNvCxnSpPr/>
          <p:nvPr/>
        </p:nvCxnSpPr>
        <p:spPr>
          <a:xfrm>
            <a:off x="4221991" y="3879992"/>
            <a:ext cx="2078201" cy="12772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36"/>
          <p:cNvCxnSpPr/>
          <p:nvPr/>
        </p:nvCxnSpPr>
        <p:spPr>
          <a:xfrm>
            <a:off x="4221991" y="3951269"/>
            <a:ext cx="1234616" cy="2070019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feld 41"/>
          <p:cNvSpPr txBox="1"/>
          <p:nvPr/>
        </p:nvSpPr>
        <p:spPr>
          <a:xfrm>
            <a:off x="5444835" y="3951269"/>
            <a:ext cx="1215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FF33CC"/>
                </a:solidFill>
              </a:rPr>
              <a:t>Training</a:t>
            </a:r>
          </a:p>
        </p:txBody>
      </p:sp>
      <p:sp>
        <p:nvSpPr>
          <p:cNvPr id="47" name="Textfeld 46"/>
          <p:cNvSpPr txBox="1"/>
          <p:nvPr/>
        </p:nvSpPr>
        <p:spPr>
          <a:xfrm>
            <a:off x="1756004" y="3913892"/>
            <a:ext cx="1298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err="1" smtClean="0">
                <a:solidFill>
                  <a:srgbClr val="00682F"/>
                </a:solidFill>
              </a:rPr>
              <a:t>Sunday</a:t>
            </a:r>
            <a:r>
              <a:rPr lang="de-DE" sz="1400" b="1" dirty="0" smtClean="0">
                <a:solidFill>
                  <a:srgbClr val="00682F"/>
                </a:solidFill>
              </a:rPr>
              <a:t> Service</a:t>
            </a:r>
          </a:p>
        </p:txBody>
      </p:sp>
      <p:sp>
        <p:nvSpPr>
          <p:cNvPr id="49" name="Textfeld 48"/>
          <p:cNvSpPr txBox="1"/>
          <p:nvPr/>
        </p:nvSpPr>
        <p:spPr>
          <a:xfrm>
            <a:off x="2194396" y="4895582"/>
            <a:ext cx="1298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rgbClr val="00682F"/>
                </a:solidFill>
              </a:rPr>
              <a:t>Small Group</a:t>
            </a:r>
          </a:p>
        </p:txBody>
      </p:sp>
      <p:sp>
        <p:nvSpPr>
          <p:cNvPr id="50" name="Textfeld 49"/>
          <p:cNvSpPr txBox="1"/>
          <p:nvPr/>
        </p:nvSpPr>
        <p:spPr>
          <a:xfrm>
            <a:off x="3246558" y="5617177"/>
            <a:ext cx="1298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err="1" smtClean="0">
                <a:solidFill>
                  <a:srgbClr val="00682F"/>
                </a:solidFill>
              </a:rPr>
              <a:t>One</a:t>
            </a:r>
            <a:r>
              <a:rPr lang="de-DE" sz="1400" b="1" dirty="0" smtClean="0">
                <a:solidFill>
                  <a:srgbClr val="00682F"/>
                </a:solidFill>
              </a:rPr>
              <a:t>-on-</a:t>
            </a:r>
          </a:p>
          <a:p>
            <a:r>
              <a:rPr lang="de-DE" sz="1400" b="1" dirty="0" err="1" smtClean="0">
                <a:solidFill>
                  <a:srgbClr val="00682F"/>
                </a:solidFill>
              </a:rPr>
              <a:t>one</a:t>
            </a:r>
            <a:endParaRPr lang="de-DE" sz="1400" b="1" dirty="0" smtClean="0">
              <a:solidFill>
                <a:srgbClr val="00682F"/>
              </a:solidFill>
            </a:endParaRPr>
          </a:p>
        </p:txBody>
      </p:sp>
      <p:sp>
        <p:nvSpPr>
          <p:cNvPr id="55" name="Textfeld 54"/>
          <p:cNvSpPr txBox="1"/>
          <p:nvPr/>
        </p:nvSpPr>
        <p:spPr>
          <a:xfrm>
            <a:off x="4173555" y="565195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 smtClean="0">
                <a:solidFill>
                  <a:srgbClr val="FF33CC"/>
                </a:solidFill>
              </a:rPr>
              <a:t>Alone</a:t>
            </a:r>
            <a:endParaRPr lang="de-DE" b="1" dirty="0" smtClean="0">
              <a:solidFill>
                <a:srgbClr val="FF33CC"/>
              </a:solidFill>
            </a:endParaRPr>
          </a:p>
        </p:txBody>
      </p:sp>
      <p:sp>
        <p:nvSpPr>
          <p:cNvPr id="56" name="Textfeld 55"/>
          <p:cNvSpPr txBox="1"/>
          <p:nvPr/>
        </p:nvSpPr>
        <p:spPr>
          <a:xfrm>
            <a:off x="5084795" y="5094656"/>
            <a:ext cx="9380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 err="1" smtClean="0">
                <a:solidFill>
                  <a:srgbClr val="FF33CC"/>
                </a:solidFill>
              </a:rPr>
              <a:t>Prayer</a:t>
            </a:r>
            <a:r>
              <a:rPr lang="de-DE" sz="1400" b="1" dirty="0" smtClean="0">
                <a:solidFill>
                  <a:srgbClr val="FF33CC"/>
                </a:solidFill>
              </a:rPr>
              <a:t> </a:t>
            </a:r>
          </a:p>
          <a:p>
            <a:r>
              <a:rPr lang="de-DE" sz="1400" b="1" dirty="0" smtClean="0">
                <a:solidFill>
                  <a:srgbClr val="FF33CC"/>
                </a:solidFill>
              </a:rPr>
              <a:t>Meeting</a:t>
            </a:r>
          </a:p>
        </p:txBody>
      </p:sp>
      <p:sp>
        <p:nvSpPr>
          <p:cNvPr id="59" name="Textfeld 58"/>
          <p:cNvSpPr txBox="1"/>
          <p:nvPr/>
        </p:nvSpPr>
        <p:spPr>
          <a:xfrm>
            <a:off x="6344804" y="5390346"/>
            <a:ext cx="1050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err="1" smtClean="0">
                <a:solidFill>
                  <a:srgbClr val="00B050"/>
                </a:solidFill>
              </a:rPr>
              <a:t>How</a:t>
            </a:r>
            <a:endParaRPr lang="de-DE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2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/>
          </a:bodyPr>
          <a:lstStyle/>
          <a:p>
            <a:r>
              <a:rPr lang="de-DE" sz="3600" dirty="0" err="1" smtClean="0"/>
              <a:t>Discipling</a:t>
            </a:r>
            <a:r>
              <a:rPr lang="de-DE" sz="3600" dirty="0" smtClean="0"/>
              <a:t> 4</a:t>
            </a:r>
            <a:endParaRPr lang="de-DE" sz="270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Juergen Kramer All Nations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55AD-9B6C-409A-8D0D-AEDBB4F921AF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5" name="Ellipse 4"/>
          <p:cNvSpPr/>
          <p:nvPr/>
        </p:nvSpPr>
        <p:spPr>
          <a:xfrm>
            <a:off x="1691680" y="1412776"/>
            <a:ext cx="4968552" cy="489654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W</a:t>
            </a:r>
            <a:endParaRPr lang="de-DE" dirty="0"/>
          </a:p>
        </p:txBody>
      </p:sp>
      <p:cxnSp>
        <p:nvCxnSpPr>
          <p:cNvPr id="8" name="Gerade Verbindung 7"/>
          <p:cNvCxnSpPr>
            <a:stCxn id="5" idx="2"/>
            <a:endCxn id="5" idx="6"/>
          </p:cNvCxnSpPr>
          <p:nvPr/>
        </p:nvCxnSpPr>
        <p:spPr>
          <a:xfrm>
            <a:off x="1691680" y="3861048"/>
            <a:ext cx="496855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/>
          <p:cNvSpPr txBox="1"/>
          <p:nvPr/>
        </p:nvSpPr>
        <p:spPr>
          <a:xfrm>
            <a:off x="5027979" y="1955636"/>
            <a:ext cx="857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chemeClr val="tx2"/>
                </a:solidFill>
              </a:rPr>
              <a:t>Life </a:t>
            </a:r>
            <a:r>
              <a:rPr lang="de-DE" sz="1400" b="1" dirty="0" err="1" smtClean="0">
                <a:solidFill>
                  <a:schemeClr val="tx2"/>
                </a:solidFill>
              </a:rPr>
              <a:t>skills</a:t>
            </a:r>
            <a:endParaRPr lang="de-DE" sz="1400" b="1" dirty="0" smtClean="0">
              <a:solidFill>
                <a:schemeClr val="tx2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2551216" y="203258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/>
              <a:t>Pray</a:t>
            </a:r>
            <a:endParaRPr lang="de-DE" b="1" dirty="0" smtClean="0"/>
          </a:p>
        </p:txBody>
      </p:sp>
      <p:sp>
        <p:nvSpPr>
          <p:cNvPr id="20" name="Textfeld 19"/>
          <p:cNvSpPr txBox="1"/>
          <p:nvPr/>
        </p:nvSpPr>
        <p:spPr>
          <a:xfrm>
            <a:off x="6209009" y="1444134"/>
            <a:ext cx="1188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err="1" smtClean="0"/>
              <a:t>What</a:t>
            </a:r>
            <a:endParaRPr lang="de-DE" sz="2800" b="1" dirty="0" smtClean="0"/>
          </a:p>
        </p:txBody>
      </p:sp>
      <p:sp>
        <p:nvSpPr>
          <p:cNvPr id="21" name="Textfeld 20"/>
          <p:cNvSpPr txBox="1"/>
          <p:nvPr/>
        </p:nvSpPr>
        <p:spPr>
          <a:xfrm>
            <a:off x="4163194" y="1619112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A0000"/>
                </a:solidFill>
              </a:rPr>
              <a:t>Love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5548070" y="3356772"/>
            <a:ext cx="1321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err="1" smtClean="0">
                <a:solidFill>
                  <a:schemeClr val="tx2"/>
                </a:solidFill>
              </a:rPr>
              <a:t>Make</a:t>
            </a:r>
            <a:r>
              <a:rPr lang="de-DE" sz="1400" b="1" dirty="0" smtClean="0">
                <a:solidFill>
                  <a:schemeClr val="tx2"/>
                </a:solidFill>
              </a:rPr>
              <a:t> </a:t>
            </a:r>
          </a:p>
          <a:p>
            <a:r>
              <a:rPr lang="de-DE" sz="1400" b="1" dirty="0" err="1" smtClean="0">
                <a:solidFill>
                  <a:schemeClr val="tx2"/>
                </a:solidFill>
              </a:rPr>
              <a:t>disciples</a:t>
            </a:r>
            <a:endParaRPr lang="de-DE" sz="1400" b="1" dirty="0" smtClean="0">
              <a:solidFill>
                <a:schemeClr val="tx2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4080044" y="3770826"/>
            <a:ext cx="166301" cy="1804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0" name="Gerade Verbindung 9"/>
          <p:cNvCxnSpPr>
            <a:stCxn id="6" idx="7"/>
          </p:cNvCxnSpPr>
          <p:nvPr/>
        </p:nvCxnSpPr>
        <p:spPr>
          <a:xfrm flipV="1">
            <a:off x="4221991" y="2996952"/>
            <a:ext cx="2278835" cy="8002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flipV="1">
            <a:off x="4175956" y="1628800"/>
            <a:ext cx="972108" cy="2142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>
            <a:stCxn id="6" idx="0"/>
          </p:cNvCxnSpPr>
          <p:nvPr/>
        </p:nvCxnSpPr>
        <p:spPr>
          <a:xfrm flipH="1" flipV="1">
            <a:off x="3261853" y="1628800"/>
            <a:ext cx="901342" cy="2142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>
            <a:stCxn id="6" idx="2"/>
          </p:cNvCxnSpPr>
          <p:nvPr/>
        </p:nvCxnSpPr>
        <p:spPr>
          <a:xfrm flipH="1" flipV="1">
            <a:off x="1907704" y="2996952"/>
            <a:ext cx="2172340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>
            <a:stCxn id="6" idx="7"/>
            <a:endCxn id="5" idx="7"/>
          </p:cNvCxnSpPr>
          <p:nvPr/>
        </p:nvCxnSpPr>
        <p:spPr>
          <a:xfrm flipV="1">
            <a:off x="4221991" y="2129858"/>
            <a:ext cx="1710613" cy="16673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>
            <a:stCxn id="6" idx="1"/>
            <a:endCxn id="5" idx="1"/>
          </p:cNvCxnSpPr>
          <p:nvPr/>
        </p:nvCxnSpPr>
        <p:spPr>
          <a:xfrm flipH="1" flipV="1">
            <a:off x="2419308" y="2129858"/>
            <a:ext cx="1685090" cy="16673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/>
          <p:cNvSpPr txBox="1"/>
          <p:nvPr/>
        </p:nvSpPr>
        <p:spPr>
          <a:xfrm>
            <a:off x="3344924" y="1628800"/>
            <a:ext cx="907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FA0000"/>
                </a:solidFill>
              </a:rPr>
              <a:t>Give</a:t>
            </a:r>
            <a:endParaRPr lang="de-DE" b="1" dirty="0" smtClean="0">
              <a:solidFill>
                <a:srgbClr val="FA0000"/>
              </a:solidFill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5361408" y="2599842"/>
            <a:ext cx="1298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chemeClr val="tx2"/>
                </a:solidFill>
              </a:rPr>
              <a:t>Spiritual </a:t>
            </a:r>
          </a:p>
          <a:p>
            <a:r>
              <a:rPr lang="de-DE" sz="1400" b="1" dirty="0" err="1" smtClean="0">
                <a:solidFill>
                  <a:schemeClr val="tx2"/>
                </a:solidFill>
              </a:rPr>
              <a:t>gifts</a:t>
            </a:r>
            <a:endParaRPr lang="de-DE" sz="1400" b="1" dirty="0" smtClean="0">
              <a:solidFill>
                <a:schemeClr val="tx2"/>
              </a:solidFill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2015431" y="2515147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/>
              <a:t>Bible</a:t>
            </a:r>
            <a:endParaRPr lang="de-DE" b="1" dirty="0" smtClean="0"/>
          </a:p>
        </p:txBody>
      </p:sp>
      <p:sp>
        <p:nvSpPr>
          <p:cNvPr id="39" name="Textfeld 38"/>
          <p:cNvSpPr txBox="1"/>
          <p:nvPr/>
        </p:nvSpPr>
        <p:spPr>
          <a:xfrm>
            <a:off x="1695050" y="3356772"/>
            <a:ext cx="1298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Practices </a:t>
            </a:r>
          </a:p>
          <a:p>
            <a:r>
              <a:rPr lang="de-DE" sz="1400" b="1" dirty="0" err="1" smtClean="0"/>
              <a:t>Disciplines</a:t>
            </a:r>
            <a:endParaRPr lang="de-DE" sz="1400" b="1" dirty="0" smtClean="0"/>
          </a:p>
        </p:txBody>
      </p:sp>
      <p:cxnSp>
        <p:nvCxnSpPr>
          <p:cNvPr id="41" name="Gerade Verbindung 40"/>
          <p:cNvCxnSpPr>
            <a:stCxn id="6" idx="0"/>
            <a:endCxn id="5" idx="0"/>
          </p:cNvCxnSpPr>
          <p:nvPr/>
        </p:nvCxnSpPr>
        <p:spPr>
          <a:xfrm flipV="1">
            <a:off x="4163195" y="1412776"/>
            <a:ext cx="12761" cy="23580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Kreis 6"/>
          <p:cNvSpPr/>
          <p:nvPr/>
        </p:nvSpPr>
        <p:spPr>
          <a:xfrm>
            <a:off x="3275856" y="2905982"/>
            <a:ext cx="1872208" cy="1910130"/>
          </a:xfrm>
          <a:prstGeom prst="pie">
            <a:avLst>
              <a:gd name="adj1" fmla="val 10782566"/>
              <a:gd name="adj2" fmla="val 21535144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Relation-</a:t>
            </a:r>
            <a:r>
              <a:rPr lang="de-DE" dirty="0" err="1" smtClean="0">
                <a:solidFill>
                  <a:schemeClr val="tx1"/>
                </a:solidFill>
              </a:rPr>
              <a:t>ship</a:t>
            </a:r>
            <a:r>
              <a:rPr lang="de-DE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de-DE" dirty="0" err="1">
                <a:solidFill>
                  <a:schemeClr val="tx1"/>
                </a:solidFill>
              </a:rPr>
              <a:t>w</a:t>
            </a:r>
            <a:r>
              <a:rPr lang="de-DE" dirty="0" err="1" smtClean="0">
                <a:solidFill>
                  <a:schemeClr val="tx1"/>
                </a:solidFill>
              </a:rPr>
              <a:t>ith</a:t>
            </a:r>
            <a:r>
              <a:rPr lang="de-DE" dirty="0" smtClean="0">
                <a:solidFill>
                  <a:schemeClr val="tx1"/>
                </a:solidFill>
              </a:rPr>
              <a:t> </a:t>
            </a:r>
            <a:r>
              <a:rPr lang="de-DE" dirty="0" err="1" smtClean="0">
                <a:solidFill>
                  <a:schemeClr val="tx1"/>
                </a:solidFill>
              </a:rPr>
              <a:t>God</a:t>
            </a:r>
            <a:endParaRPr lang="de-DE" dirty="0" smtClean="0">
              <a:solidFill>
                <a:schemeClr val="tx1"/>
              </a:solidFill>
            </a:endParaRPr>
          </a:p>
          <a:p>
            <a:pPr algn="ctr"/>
            <a:endParaRPr lang="de-DE" dirty="0">
              <a:solidFill>
                <a:schemeClr val="tx1"/>
              </a:solidFill>
            </a:endParaRPr>
          </a:p>
          <a:p>
            <a:pPr algn="ctr"/>
            <a:endParaRPr lang="de-DE" dirty="0" smtClean="0">
              <a:solidFill>
                <a:schemeClr val="tx1"/>
              </a:solidFill>
            </a:endParaRPr>
          </a:p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11" name="Gerade Verbindung 10"/>
          <p:cNvCxnSpPr>
            <a:endCxn id="5" idx="4"/>
          </p:cNvCxnSpPr>
          <p:nvPr/>
        </p:nvCxnSpPr>
        <p:spPr>
          <a:xfrm>
            <a:off x="4175956" y="3879992"/>
            <a:ext cx="0" cy="242932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 flipH="1">
            <a:off x="2015432" y="3879992"/>
            <a:ext cx="2064612" cy="121466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/>
          <p:cNvCxnSpPr/>
          <p:nvPr/>
        </p:nvCxnSpPr>
        <p:spPr>
          <a:xfrm flipH="1">
            <a:off x="2843808" y="3951269"/>
            <a:ext cx="1260590" cy="2070019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/>
          <p:cNvCxnSpPr/>
          <p:nvPr/>
        </p:nvCxnSpPr>
        <p:spPr>
          <a:xfrm>
            <a:off x="4221991" y="3879992"/>
            <a:ext cx="2078201" cy="12772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36"/>
          <p:cNvCxnSpPr/>
          <p:nvPr/>
        </p:nvCxnSpPr>
        <p:spPr>
          <a:xfrm>
            <a:off x="4221991" y="3951269"/>
            <a:ext cx="1234616" cy="2070019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feld 41"/>
          <p:cNvSpPr txBox="1"/>
          <p:nvPr/>
        </p:nvSpPr>
        <p:spPr>
          <a:xfrm>
            <a:off x="5444835" y="3951269"/>
            <a:ext cx="1215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FF33CC"/>
                </a:solidFill>
              </a:rPr>
              <a:t>Training</a:t>
            </a:r>
          </a:p>
        </p:txBody>
      </p:sp>
      <p:sp>
        <p:nvSpPr>
          <p:cNvPr id="47" name="Textfeld 46"/>
          <p:cNvSpPr txBox="1"/>
          <p:nvPr/>
        </p:nvSpPr>
        <p:spPr>
          <a:xfrm>
            <a:off x="1756004" y="3913892"/>
            <a:ext cx="1298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err="1" smtClean="0">
                <a:solidFill>
                  <a:srgbClr val="00682F"/>
                </a:solidFill>
              </a:rPr>
              <a:t>Sunday</a:t>
            </a:r>
            <a:r>
              <a:rPr lang="de-DE" sz="1400" b="1" dirty="0" smtClean="0">
                <a:solidFill>
                  <a:srgbClr val="00682F"/>
                </a:solidFill>
              </a:rPr>
              <a:t> Service</a:t>
            </a:r>
          </a:p>
        </p:txBody>
      </p:sp>
      <p:sp>
        <p:nvSpPr>
          <p:cNvPr id="49" name="Textfeld 48"/>
          <p:cNvSpPr txBox="1"/>
          <p:nvPr/>
        </p:nvSpPr>
        <p:spPr>
          <a:xfrm>
            <a:off x="2194396" y="4895582"/>
            <a:ext cx="1298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rgbClr val="00682F"/>
                </a:solidFill>
              </a:rPr>
              <a:t>Small Group</a:t>
            </a:r>
          </a:p>
        </p:txBody>
      </p:sp>
      <p:sp>
        <p:nvSpPr>
          <p:cNvPr id="50" name="Textfeld 49"/>
          <p:cNvSpPr txBox="1"/>
          <p:nvPr/>
        </p:nvSpPr>
        <p:spPr>
          <a:xfrm>
            <a:off x="3246558" y="5617177"/>
            <a:ext cx="1298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err="1" smtClean="0">
                <a:solidFill>
                  <a:srgbClr val="00682F"/>
                </a:solidFill>
              </a:rPr>
              <a:t>One</a:t>
            </a:r>
            <a:r>
              <a:rPr lang="de-DE" sz="1400" b="1" dirty="0" smtClean="0">
                <a:solidFill>
                  <a:srgbClr val="00682F"/>
                </a:solidFill>
              </a:rPr>
              <a:t>-on-</a:t>
            </a:r>
          </a:p>
          <a:p>
            <a:r>
              <a:rPr lang="de-DE" sz="1400" b="1" dirty="0" err="1" smtClean="0">
                <a:solidFill>
                  <a:srgbClr val="00682F"/>
                </a:solidFill>
              </a:rPr>
              <a:t>one</a:t>
            </a:r>
            <a:endParaRPr lang="de-DE" sz="1400" b="1" dirty="0" smtClean="0">
              <a:solidFill>
                <a:srgbClr val="00682F"/>
              </a:solidFill>
            </a:endParaRPr>
          </a:p>
        </p:txBody>
      </p:sp>
      <p:sp>
        <p:nvSpPr>
          <p:cNvPr id="55" name="Textfeld 54"/>
          <p:cNvSpPr txBox="1"/>
          <p:nvPr/>
        </p:nvSpPr>
        <p:spPr>
          <a:xfrm>
            <a:off x="4173555" y="565195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 smtClean="0">
                <a:solidFill>
                  <a:srgbClr val="FF33CC"/>
                </a:solidFill>
              </a:rPr>
              <a:t>Alone</a:t>
            </a:r>
            <a:endParaRPr lang="de-DE" b="1" dirty="0" smtClean="0">
              <a:solidFill>
                <a:srgbClr val="FF33CC"/>
              </a:solidFill>
            </a:endParaRPr>
          </a:p>
        </p:txBody>
      </p:sp>
      <p:sp>
        <p:nvSpPr>
          <p:cNvPr id="56" name="Textfeld 55"/>
          <p:cNvSpPr txBox="1"/>
          <p:nvPr/>
        </p:nvSpPr>
        <p:spPr>
          <a:xfrm>
            <a:off x="5084795" y="5094656"/>
            <a:ext cx="9380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 err="1" smtClean="0">
                <a:solidFill>
                  <a:srgbClr val="FF33CC"/>
                </a:solidFill>
              </a:rPr>
              <a:t>Prayer</a:t>
            </a:r>
            <a:r>
              <a:rPr lang="de-DE" sz="1400" b="1" dirty="0" smtClean="0">
                <a:solidFill>
                  <a:srgbClr val="FF33CC"/>
                </a:solidFill>
              </a:rPr>
              <a:t> </a:t>
            </a:r>
          </a:p>
          <a:p>
            <a:r>
              <a:rPr lang="de-DE" sz="1400" b="1" dirty="0" smtClean="0">
                <a:solidFill>
                  <a:srgbClr val="FF33CC"/>
                </a:solidFill>
              </a:rPr>
              <a:t>Meeting</a:t>
            </a:r>
          </a:p>
        </p:txBody>
      </p:sp>
      <p:sp>
        <p:nvSpPr>
          <p:cNvPr id="59" name="Textfeld 58"/>
          <p:cNvSpPr txBox="1"/>
          <p:nvPr/>
        </p:nvSpPr>
        <p:spPr>
          <a:xfrm>
            <a:off x="6344804" y="5390346"/>
            <a:ext cx="1050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err="1" smtClean="0">
                <a:solidFill>
                  <a:srgbClr val="00B050"/>
                </a:solidFill>
              </a:rPr>
              <a:t>How</a:t>
            </a:r>
            <a:endParaRPr lang="de-DE" sz="2800" b="1" dirty="0">
              <a:solidFill>
                <a:srgbClr val="00B050"/>
              </a:solidFill>
            </a:endParaRPr>
          </a:p>
        </p:txBody>
      </p:sp>
      <p:sp>
        <p:nvSpPr>
          <p:cNvPr id="38" name="Kreis 37"/>
          <p:cNvSpPr/>
          <p:nvPr/>
        </p:nvSpPr>
        <p:spPr>
          <a:xfrm>
            <a:off x="3261853" y="2908328"/>
            <a:ext cx="1872208" cy="1910130"/>
          </a:xfrm>
          <a:prstGeom prst="pie">
            <a:avLst>
              <a:gd name="adj1" fmla="val 5932"/>
              <a:gd name="adj2" fmla="val 10758129"/>
            </a:avLst>
          </a:prstGeom>
          <a:solidFill>
            <a:srgbClr val="A7D9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</a:endParaRPr>
          </a:p>
          <a:p>
            <a:pPr algn="ctr"/>
            <a:endParaRPr lang="de-DE" dirty="0">
              <a:solidFill>
                <a:schemeClr val="tx1"/>
              </a:solidFill>
            </a:endParaRPr>
          </a:p>
          <a:p>
            <a:pPr algn="ctr"/>
            <a:endParaRPr lang="de-DE" dirty="0" smtClean="0">
              <a:solidFill>
                <a:schemeClr val="tx1"/>
              </a:solidFill>
            </a:endParaRPr>
          </a:p>
          <a:p>
            <a:pPr algn="ctr"/>
            <a:endParaRPr lang="de-DE" dirty="0">
              <a:solidFill>
                <a:schemeClr val="tx1"/>
              </a:solidFill>
            </a:endParaRPr>
          </a:p>
          <a:p>
            <a:pPr algn="ctr"/>
            <a:endParaRPr lang="de-DE" dirty="0" smtClean="0">
              <a:solidFill>
                <a:schemeClr val="tx1"/>
              </a:solidFill>
            </a:endParaRPr>
          </a:p>
          <a:p>
            <a:pPr algn="ctr"/>
            <a:endParaRPr lang="de-DE" dirty="0">
              <a:solidFill>
                <a:schemeClr val="tx1"/>
              </a:solidFill>
            </a:endParaRPr>
          </a:p>
          <a:p>
            <a:pPr algn="ctr"/>
            <a:r>
              <a:rPr lang="de-DE" dirty="0" err="1" smtClean="0">
                <a:solidFill>
                  <a:schemeClr val="tx1"/>
                </a:solidFill>
              </a:rPr>
              <a:t>My</a:t>
            </a:r>
            <a:r>
              <a:rPr lang="de-DE" dirty="0" smtClean="0">
                <a:solidFill>
                  <a:schemeClr val="tx1"/>
                </a:solidFill>
              </a:rPr>
              <a:t> Life </a:t>
            </a:r>
            <a:r>
              <a:rPr lang="de-DE" dirty="0" err="1" smtClean="0">
                <a:solidFill>
                  <a:schemeClr val="tx1"/>
                </a:solidFill>
              </a:rPr>
              <a:t>with</a:t>
            </a:r>
            <a:r>
              <a:rPr lang="de-DE" dirty="0" smtClean="0">
                <a:solidFill>
                  <a:schemeClr val="tx1"/>
                </a:solidFill>
              </a:rPr>
              <a:t> </a:t>
            </a:r>
            <a:r>
              <a:rPr lang="de-DE" dirty="0" err="1" smtClean="0">
                <a:solidFill>
                  <a:schemeClr val="tx1"/>
                </a:solidFill>
              </a:rPr>
              <a:t>Him</a:t>
            </a:r>
            <a:endParaRPr lang="de-DE" dirty="0" smtClean="0">
              <a:solidFill>
                <a:schemeClr val="tx1"/>
              </a:solidFill>
            </a:endParaRPr>
          </a:p>
          <a:p>
            <a:pPr algn="ctr"/>
            <a:r>
              <a:rPr lang="de-DE" dirty="0" err="1" smtClean="0">
                <a:solidFill>
                  <a:schemeClr val="tx1"/>
                </a:solidFill>
              </a:rPr>
              <a:t>shared</a:t>
            </a:r>
            <a:endParaRPr lang="de-DE" dirty="0" smtClean="0">
              <a:solidFill>
                <a:schemeClr val="tx1"/>
              </a:solidFill>
            </a:endParaRPr>
          </a:p>
          <a:p>
            <a:pPr algn="ctr"/>
            <a:endParaRPr lang="de-DE" dirty="0">
              <a:solidFill>
                <a:schemeClr val="tx1"/>
              </a:solidFill>
            </a:endParaRPr>
          </a:p>
          <a:p>
            <a:pPr algn="ctr"/>
            <a:endParaRPr lang="de-DE" dirty="0" smtClean="0">
              <a:solidFill>
                <a:schemeClr val="tx1"/>
              </a:solidFill>
            </a:endParaRPr>
          </a:p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51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/>
          </a:bodyPr>
          <a:lstStyle/>
          <a:p>
            <a:r>
              <a:rPr lang="de-DE" sz="3600" dirty="0" smtClean="0"/>
              <a:t>Life in </a:t>
            </a:r>
            <a:r>
              <a:rPr lang="de-DE" sz="3600" dirty="0" err="1" smtClean="0"/>
              <a:t>Compartments</a:t>
            </a:r>
            <a:endParaRPr lang="de-DE" sz="270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Juergen Kramer All Nations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55AD-9B6C-409A-8D0D-AEDBB4F921AF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26" name="Inhaltsplatzhalter 2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Ellipse 4"/>
          <p:cNvSpPr/>
          <p:nvPr/>
        </p:nvSpPr>
        <p:spPr>
          <a:xfrm>
            <a:off x="1691680" y="1412776"/>
            <a:ext cx="4968552" cy="489654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W</a:t>
            </a:r>
            <a:endParaRPr lang="de-DE" dirty="0"/>
          </a:p>
        </p:txBody>
      </p:sp>
      <p:cxnSp>
        <p:nvCxnSpPr>
          <p:cNvPr id="8" name="Gerade Verbindung 7"/>
          <p:cNvCxnSpPr>
            <a:stCxn id="5" idx="2"/>
            <a:endCxn id="5" idx="6"/>
          </p:cNvCxnSpPr>
          <p:nvPr/>
        </p:nvCxnSpPr>
        <p:spPr>
          <a:xfrm>
            <a:off x="1691680" y="3861048"/>
            <a:ext cx="496855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>
            <a:stCxn id="5" idx="4"/>
            <a:endCxn id="5" idx="0"/>
          </p:cNvCxnSpPr>
          <p:nvPr/>
        </p:nvCxnSpPr>
        <p:spPr>
          <a:xfrm flipV="1">
            <a:off x="4175956" y="1412776"/>
            <a:ext cx="0" cy="489654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>
            <a:stCxn id="5" idx="1"/>
            <a:endCxn id="5" idx="5"/>
          </p:cNvCxnSpPr>
          <p:nvPr/>
        </p:nvCxnSpPr>
        <p:spPr>
          <a:xfrm>
            <a:off x="2419308" y="2129858"/>
            <a:ext cx="3513296" cy="346238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>
            <a:stCxn id="5" idx="3"/>
            <a:endCxn id="5" idx="7"/>
          </p:cNvCxnSpPr>
          <p:nvPr/>
        </p:nvCxnSpPr>
        <p:spPr>
          <a:xfrm flipV="1">
            <a:off x="2419308" y="2129858"/>
            <a:ext cx="3513296" cy="346238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/>
          <p:cNvSpPr txBox="1"/>
          <p:nvPr/>
        </p:nvSpPr>
        <p:spPr>
          <a:xfrm>
            <a:off x="4357686" y="2204864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chemeClr val="tx2"/>
                </a:solidFill>
              </a:rPr>
              <a:t>Work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3000364" y="2204864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Family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5436096" y="4293096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CC3399"/>
                </a:solidFill>
              </a:rPr>
              <a:t>Hobby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2143108" y="3140968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A0000"/>
                </a:solidFill>
              </a:rPr>
              <a:t>Church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2123728" y="4077072"/>
            <a:ext cx="11400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 err="1" smtClean="0">
                <a:solidFill>
                  <a:srgbClr val="389843"/>
                </a:solidFill>
              </a:rPr>
              <a:t>Social</a:t>
            </a:r>
            <a:r>
              <a:rPr lang="de-DE" sz="1400" b="1" dirty="0" smtClean="0">
                <a:solidFill>
                  <a:srgbClr val="389843"/>
                </a:solidFill>
              </a:rPr>
              <a:t> and</a:t>
            </a:r>
          </a:p>
          <a:p>
            <a:r>
              <a:rPr lang="de-DE" sz="1400" b="1" dirty="0" smtClean="0">
                <a:solidFill>
                  <a:srgbClr val="389843"/>
                </a:solidFill>
              </a:rPr>
              <a:t> </a:t>
            </a:r>
            <a:r>
              <a:rPr lang="de-DE" sz="1400" b="1" dirty="0" err="1" smtClean="0">
                <a:solidFill>
                  <a:srgbClr val="389843"/>
                </a:solidFill>
              </a:rPr>
              <a:t>political</a:t>
            </a:r>
            <a:endParaRPr lang="de-DE" sz="1400" b="1" dirty="0" smtClean="0">
              <a:solidFill>
                <a:srgbClr val="389843"/>
              </a:solidFill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2843808" y="5157192"/>
            <a:ext cx="1236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 smtClean="0">
                <a:solidFill>
                  <a:schemeClr val="accent6">
                    <a:lumMod val="75000"/>
                  </a:schemeClr>
                </a:solidFill>
              </a:rPr>
              <a:t>Education, </a:t>
            </a:r>
          </a:p>
          <a:p>
            <a:r>
              <a:rPr lang="de-DE" sz="1400" b="1" dirty="0" err="1" smtClean="0">
                <a:solidFill>
                  <a:schemeClr val="accent6">
                    <a:lumMod val="75000"/>
                  </a:schemeClr>
                </a:solidFill>
              </a:rPr>
              <a:t>Studying</a:t>
            </a:r>
            <a:endParaRPr lang="de-DE" sz="14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5000628" y="3140968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chemeClr val="tx2"/>
                </a:solidFill>
              </a:rPr>
              <a:t>More </a:t>
            </a:r>
            <a:r>
              <a:rPr lang="de-DE" b="1" dirty="0" err="1" smtClean="0">
                <a:solidFill>
                  <a:schemeClr val="tx2"/>
                </a:solidFill>
              </a:rPr>
              <a:t>work</a:t>
            </a:r>
            <a:endParaRPr lang="de-DE" b="1" dirty="0" smtClean="0">
              <a:solidFill>
                <a:schemeClr val="tx2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4427984" y="5229200"/>
            <a:ext cx="1103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 smtClean="0">
                <a:solidFill>
                  <a:srgbClr val="FF33CC"/>
                </a:solidFill>
              </a:rPr>
              <a:t>Friends</a:t>
            </a:r>
            <a:endParaRPr lang="de-DE" b="1" dirty="0" smtClean="0">
              <a:solidFill>
                <a:srgbClr val="FF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err="1" smtClean="0"/>
              <a:t>Holistic</a:t>
            </a:r>
            <a:r>
              <a:rPr lang="de-DE" sz="3600" dirty="0" smtClean="0"/>
              <a:t> </a:t>
            </a:r>
            <a:r>
              <a:rPr lang="de-DE" sz="3600" dirty="0" err="1" smtClean="0"/>
              <a:t>Spirituality</a:t>
            </a:r>
            <a:endParaRPr lang="de-DE" sz="360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Juergen Kramer All Nations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55AD-9B6C-409A-8D0D-AEDBB4F921AF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29" name="Inhaltsplatzhalter 28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Ellipse 4"/>
          <p:cNvSpPr/>
          <p:nvPr/>
        </p:nvSpPr>
        <p:spPr>
          <a:xfrm>
            <a:off x="1691680" y="1412776"/>
            <a:ext cx="4968552" cy="489654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W</a:t>
            </a:r>
            <a:endParaRPr lang="de-DE" dirty="0"/>
          </a:p>
        </p:txBody>
      </p:sp>
      <p:cxnSp>
        <p:nvCxnSpPr>
          <p:cNvPr id="8" name="Gerade Verbindung 7"/>
          <p:cNvCxnSpPr>
            <a:stCxn id="5" idx="2"/>
            <a:endCxn id="5" idx="6"/>
          </p:cNvCxnSpPr>
          <p:nvPr/>
        </p:nvCxnSpPr>
        <p:spPr>
          <a:xfrm>
            <a:off x="1691680" y="3861048"/>
            <a:ext cx="496855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>
            <a:stCxn id="5" idx="4"/>
            <a:endCxn id="5" idx="0"/>
          </p:cNvCxnSpPr>
          <p:nvPr/>
        </p:nvCxnSpPr>
        <p:spPr>
          <a:xfrm flipV="1">
            <a:off x="4175956" y="1412776"/>
            <a:ext cx="0" cy="489654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>
            <a:stCxn id="5" idx="1"/>
            <a:endCxn id="5" idx="5"/>
          </p:cNvCxnSpPr>
          <p:nvPr/>
        </p:nvCxnSpPr>
        <p:spPr>
          <a:xfrm>
            <a:off x="2419308" y="2129858"/>
            <a:ext cx="3513296" cy="346238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>
            <a:stCxn id="5" idx="3"/>
            <a:endCxn id="5" idx="7"/>
          </p:cNvCxnSpPr>
          <p:nvPr/>
        </p:nvCxnSpPr>
        <p:spPr>
          <a:xfrm flipV="1">
            <a:off x="2419308" y="2129858"/>
            <a:ext cx="3513296" cy="346238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/>
          <p:cNvSpPr txBox="1"/>
          <p:nvPr/>
        </p:nvSpPr>
        <p:spPr>
          <a:xfrm>
            <a:off x="4427984" y="2204864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tx2"/>
                </a:solidFill>
              </a:rPr>
              <a:t>Work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3131840" y="2204864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/>
              <a:t>Family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5436096" y="4293096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CC3399"/>
                </a:solidFill>
              </a:rPr>
              <a:t>Hobby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2267744" y="3140968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/>
              <a:t>Church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2000232" y="4000504"/>
            <a:ext cx="1396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 smtClean="0">
                <a:solidFill>
                  <a:srgbClr val="389843"/>
                </a:solidFill>
              </a:rPr>
              <a:t>Social</a:t>
            </a:r>
            <a:r>
              <a:rPr lang="de-DE" sz="1600" b="1" dirty="0" smtClean="0">
                <a:solidFill>
                  <a:srgbClr val="389843"/>
                </a:solidFill>
              </a:rPr>
              <a:t> and</a:t>
            </a:r>
          </a:p>
          <a:p>
            <a:r>
              <a:rPr lang="de-DE" sz="1600" b="1" dirty="0" smtClean="0">
                <a:solidFill>
                  <a:srgbClr val="389843"/>
                </a:solidFill>
              </a:rPr>
              <a:t> </a:t>
            </a:r>
            <a:r>
              <a:rPr lang="de-DE" sz="1600" b="1" dirty="0" err="1" smtClean="0">
                <a:solidFill>
                  <a:srgbClr val="389843"/>
                </a:solidFill>
              </a:rPr>
              <a:t>political</a:t>
            </a:r>
            <a:endParaRPr lang="de-DE" sz="1600" b="1" dirty="0" smtClean="0">
              <a:solidFill>
                <a:srgbClr val="389843"/>
              </a:solidFill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2786050" y="5157192"/>
            <a:ext cx="2034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chemeClr val="accent6">
                    <a:lumMod val="75000"/>
                  </a:schemeClr>
                </a:solidFill>
              </a:rPr>
              <a:t>Education, </a:t>
            </a:r>
          </a:p>
          <a:p>
            <a:r>
              <a:rPr lang="de-DE" sz="1400" b="1" dirty="0" err="1" smtClean="0">
                <a:solidFill>
                  <a:schemeClr val="accent6">
                    <a:lumMod val="75000"/>
                  </a:schemeClr>
                </a:solidFill>
              </a:rPr>
              <a:t>Studying</a:t>
            </a:r>
            <a:endParaRPr lang="de-DE" sz="1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5148064" y="3140968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 dirty="0" smtClean="0">
                <a:solidFill>
                  <a:schemeClr val="tx2"/>
                </a:solidFill>
              </a:rPr>
              <a:t>More </a:t>
            </a:r>
            <a:r>
              <a:rPr lang="de-DE" b="1" dirty="0" err="1" smtClean="0">
                <a:solidFill>
                  <a:schemeClr val="tx2"/>
                </a:solidFill>
              </a:rPr>
              <a:t>work</a:t>
            </a:r>
            <a:endParaRPr lang="de-DE" b="1" dirty="0" smtClean="0">
              <a:solidFill>
                <a:schemeClr val="tx2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4429124" y="5214950"/>
            <a:ext cx="1103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 smtClean="0">
                <a:solidFill>
                  <a:srgbClr val="FF33CC"/>
                </a:solidFill>
              </a:rPr>
              <a:t>Friends</a:t>
            </a:r>
            <a:endParaRPr lang="de-DE" b="1" dirty="0" smtClean="0">
              <a:solidFill>
                <a:srgbClr val="FF33CC"/>
              </a:solidFill>
            </a:endParaRPr>
          </a:p>
        </p:txBody>
      </p:sp>
      <p:sp>
        <p:nvSpPr>
          <p:cNvPr id="26" name="Ellipse 25"/>
          <p:cNvSpPr/>
          <p:nvPr/>
        </p:nvSpPr>
        <p:spPr>
          <a:xfrm>
            <a:off x="3635896" y="3284984"/>
            <a:ext cx="1080120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Jesus</a:t>
            </a:r>
            <a:endParaRPr lang="de-DE" dirty="0"/>
          </a:p>
        </p:txBody>
      </p:sp>
      <p:sp>
        <p:nvSpPr>
          <p:cNvPr id="27" name="Pfeil nach oben und unten 26"/>
          <p:cNvSpPr/>
          <p:nvPr/>
        </p:nvSpPr>
        <p:spPr>
          <a:xfrm rot="1380000">
            <a:off x="4372119" y="2981663"/>
            <a:ext cx="220276" cy="496026"/>
          </a:xfrm>
          <a:prstGeom prst="upDownArrow">
            <a:avLst>
              <a:gd name="adj1" fmla="val 39418"/>
              <a:gd name="adj2" fmla="val 6402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Pfeil nach oben und unten 27"/>
          <p:cNvSpPr/>
          <p:nvPr/>
        </p:nvSpPr>
        <p:spPr>
          <a:xfrm rot="1745482">
            <a:off x="3814595" y="4134848"/>
            <a:ext cx="220276" cy="496026"/>
          </a:xfrm>
          <a:prstGeom prst="upDownArrow">
            <a:avLst>
              <a:gd name="adj1" fmla="val 39418"/>
              <a:gd name="adj2" fmla="val 6402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Pfeil nach oben und unten 29"/>
          <p:cNvSpPr/>
          <p:nvPr/>
        </p:nvSpPr>
        <p:spPr>
          <a:xfrm rot="4080000">
            <a:off x="4695604" y="3325547"/>
            <a:ext cx="220276" cy="496026"/>
          </a:xfrm>
          <a:prstGeom prst="upDownArrow">
            <a:avLst>
              <a:gd name="adj1" fmla="val 39418"/>
              <a:gd name="adj2" fmla="val 6402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Pfeil nach oben und unten 30"/>
          <p:cNvSpPr/>
          <p:nvPr/>
        </p:nvSpPr>
        <p:spPr>
          <a:xfrm rot="6720000">
            <a:off x="4639752" y="3799493"/>
            <a:ext cx="220276" cy="496026"/>
          </a:xfrm>
          <a:prstGeom prst="upDownArrow">
            <a:avLst>
              <a:gd name="adj1" fmla="val 39418"/>
              <a:gd name="adj2" fmla="val 6402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Pfeil nach oben und unten 31"/>
          <p:cNvSpPr/>
          <p:nvPr/>
        </p:nvSpPr>
        <p:spPr>
          <a:xfrm rot="9480000">
            <a:off x="4296848" y="4172279"/>
            <a:ext cx="220276" cy="496026"/>
          </a:xfrm>
          <a:prstGeom prst="upDownArrow">
            <a:avLst>
              <a:gd name="adj1" fmla="val 39418"/>
              <a:gd name="adj2" fmla="val 6402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Pfeil nach oben und unten 32"/>
          <p:cNvSpPr/>
          <p:nvPr/>
        </p:nvSpPr>
        <p:spPr>
          <a:xfrm rot="9480000">
            <a:off x="3792792" y="3020151"/>
            <a:ext cx="220276" cy="496026"/>
          </a:xfrm>
          <a:prstGeom prst="upDownArrow">
            <a:avLst>
              <a:gd name="adj1" fmla="val 39418"/>
              <a:gd name="adj2" fmla="val 6402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Pfeil nach oben und unten 33"/>
          <p:cNvSpPr/>
          <p:nvPr/>
        </p:nvSpPr>
        <p:spPr>
          <a:xfrm rot="6720000">
            <a:off x="3436931" y="3376013"/>
            <a:ext cx="220276" cy="496026"/>
          </a:xfrm>
          <a:prstGeom prst="upDownArrow">
            <a:avLst>
              <a:gd name="adj1" fmla="val 39418"/>
              <a:gd name="adj2" fmla="val 6402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Pfeil nach oben und unten 34"/>
          <p:cNvSpPr/>
          <p:nvPr/>
        </p:nvSpPr>
        <p:spPr>
          <a:xfrm rot="4080000">
            <a:off x="3508938" y="3808061"/>
            <a:ext cx="220276" cy="496026"/>
          </a:xfrm>
          <a:prstGeom prst="upDownArrow">
            <a:avLst>
              <a:gd name="adj1" fmla="val 39418"/>
              <a:gd name="adj2" fmla="val 6402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Juergen Kramer All Nations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55AD-9B6C-409A-8D0D-AEDBB4F921AF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u="sng" dirty="0" smtClean="0"/>
              <a:t>Contact</a:t>
            </a:r>
            <a:endParaRPr lang="de-DE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de-DE" dirty="0" smtClean="0"/>
          </a:p>
          <a:p>
            <a:pPr>
              <a:buNone/>
            </a:pPr>
            <a:r>
              <a:rPr lang="en-US" sz="2300" dirty="0" smtClean="0"/>
              <a:t>Dr. Juergen Kramer </a:t>
            </a:r>
            <a:endParaRPr lang="de-DE" sz="2300" dirty="0" smtClean="0"/>
          </a:p>
          <a:p>
            <a:pPr>
              <a:buNone/>
            </a:pPr>
            <a:r>
              <a:rPr lang="de-DE" sz="2300" dirty="0" smtClean="0"/>
              <a:t>Schlehenweg 41</a:t>
            </a:r>
          </a:p>
          <a:p>
            <a:pPr>
              <a:buNone/>
            </a:pPr>
            <a:r>
              <a:rPr lang="de-DE" sz="2300" dirty="0" smtClean="0"/>
              <a:t>D-21244 Buchholz</a:t>
            </a:r>
          </a:p>
          <a:p>
            <a:pPr>
              <a:buNone/>
            </a:pPr>
            <a:r>
              <a:rPr lang="de-DE" sz="2300" dirty="0" smtClean="0"/>
              <a:t>Germany</a:t>
            </a:r>
          </a:p>
          <a:p>
            <a:pPr>
              <a:buNone/>
            </a:pPr>
            <a:r>
              <a:rPr lang="de-DE" sz="2300" dirty="0" smtClean="0"/>
              <a:t> </a:t>
            </a:r>
          </a:p>
          <a:p>
            <a:pPr>
              <a:buNone/>
            </a:pPr>
            <a:r>
              <a:rPr lang="de-DE" sz="2300" dirty="0" smtClean="0"/>
              <a:t>Tel.   </a:t>
            </a:r>
            <a:r>
              <a:rPr lang="en-US" sz="2300" dirty="0" smtClean="0"/>
              <a:t>+49 4187 425 109</a:t>
            </a:r>
            <a:endParaRPr lang="de-DE" sz="2300" dirty="0"/>
          </a:p>
          <a:p>
            <a:pPr>
              <a:buNone/>
            </a:pPr>
            <a:r>
              <a:rPr lang="en-US" sz="2300" dirty="0" smtClean="0"/>
              <a:t>Email   </a:t>
            </a:r>
            <a:r>
              <a:rPr lang="en-US" sz="2300" u="sng" dirty="0" smtClean="0">
                <a:hlinkClick r:id="rId3"/>
              </a:rPr>
              <a:t>drkramer@juergenkramer.com</a:t>
            </a:r>
            <a:endParaRPr lang="de-DE" sz="2300" dirty="0" smtClean="0"/>
          </a:p>
          <a:p>
            <a:pPr>
              <a:buNone/>
            </a:pPr>
            <a:endParaRPr lang="de-DE" sz="2300" dirty="0" smtClean="0"/>
          </a:p>
          <a:p>
            <a:endParaRPr lang="de-D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/>
          </a:bodyPr>
          <a:lstStyle/>
          <a:p>
            <a:r>
              <a:rPr lang="de-DE" sz="3600" dirty="0" smtClean="0"/>
              <a:t>Cycle </a:t>
            </a:r>
            <a:r>
              <a:rPr lang="de-DE" sz="3600" dirty="0" err="1" smtClean="0"/>
              <a:t>of</a:t>
            </a:r>
            <a:r>
              <a:rPr lang="de-DE" sz="3600" dirty="0" smtClean="0"/>
              <a:t> Growth</a:t>
            </a:r>
            <a:endParaRPr lang="de-DE" sz="270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Juergen Kramer All Nations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55AD-9B6C-409A-8D0D-AEDBB4F921AF}" type="slidenum">
              <a:rPr lang="de-DE" smtClean="0"/>
              <a:pPr/>
              <a:t>2</a:t>
            </a:fld>
            <a:endParaRPr lang="de-DE"/>
          </a:p>
        </p:txBody>
      </p:sp>
      <p:graphicFrame>
        <p:nvGraphicFramePr>
          <p:cNvPr id="10" name="Inhaltsplatzhalter 9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05727097"/>
              </p:ext>
            </p:extLst>
          </p:nvPr>
        </p:nvGraphicFramePr>
        <p:xfrm>
          <a:off x="331688" y="1575048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feld 17"/>
          <p:cNvSpPr txBox="1"/>
          <p:nvPr/>
        </p:nvSpPr>
        <p:spPr>
          <a:xfrm>
            <a:off x="4734206" y="259626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chemeClr val="tx2"/>
                </a:solidFill>
              </a:rPr>
              <a:t>Evangelism</a:t>
            </a:r>
            <a:endParaRPr lang="de-DE" b="1" dirty="0" smtClean="0">
              <a:solidFill>
                <a:schemeClr val="tx2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3707904" y="5364807"/>
            <a:ext cx="203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/>
              <a:t>Discipleship</a:t>
            </a:r>
            <a:endParaRPr lang="de-DE" b="1" dirty="0" smtClean="0"/>
          </a:p>
        </p:txBody>
      </p:sp>
      <p:sp>
        <p:nvSpPr>
          <p:cNvPr id="22" name="Textfeld 21"/>
          <p:cNvSpPr txBox="1"/>
          <p:nvPr/>
        </p:nvSpPr>
        <p:spPr>
          <a:xfrm>
            <a:off x="3061650" y="2614940"/>
            <a:ext cx="94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389843"/>
                </a:solidFill>
              </a:rPr>
              <a:t>Group</a:t>
            </a:r>
          </a:p>
        </p:txBody>
      </p:sp>
      <p:sp>
        <p:nvSpPr>
          <p:cNvPr id="11" name="Ellipse 10"/>
          <p:cNvSpPr/>
          <p:nvPr/>
        </p:nvSpPr>
        <p:spPr>
          <a:xfrm>
            <a:off x="4007743" y="3284984"/>
            <a:ext cx="1152128" cy="11521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 smtClean="0">
                <a:solidFill>
                  <a:srgbClr val="FF0000"/>
                </a:solidFill>
              </a:rPr>
              <a:t>My</a:t>
            </a:r>
            <a:endParaRPr lang="de-DE" dirty="0" smtClean="0">
              <a:solidFill>
                <a:srgbClr val="FF0000"/>
              </a:solidFill>
            </a:endParaRPr>
          </a:p>
          <a:p>
            <a:pPr algn="ctr"/>
            <a:r>
              <a:rPr lang="de-DE" dirty="0" smtClean="0">
                <a:solidFill>
                  <a:srgbClr val="FF0000"/>
                </a:solidFill>
              </a:rPr>
              <a:t>Life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59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/>
          </a:bodyPr>
          <a:lstStyle/>
          <a:p>
            <a:r>
              <a:rPr lang="de-DE" sz="3600" dirty="0" smtClean="0"/>
              <a:t>Cycle </a:t>
            </a:r>
            <a:r>
              <a:rPr lang="de-DE" sz="3600" dirty="0" err="1" smtClean="0"/>
              <a:t>of</a:t>
            </a:r>
            <a:r>
              <a:rPr lang="de-DE" sz="3600" dirty="0" smtClean="0"/>
              <a:t> Growth</a:t>
            </a:r>
            <a:endParaRPr lang="de-DE" sz="270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Juergen Kramer All Nations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55AD-9B6C-409A-8D0D-AEDBB4F921AF}" type="slidenum">
              <a:rPr lang="de-DE" smtClean="0"/>
              <a:pPr/>
              <a:t>3</a:t>
            </a:fld>
            <a:endParaRPr lang="de-DE"/>
          </a:p>
        </p:txBody>
      </p:sp>
      <p:graphicFrame>
        <p:nvGraphicFramePr>
          <p:cNvPr id="10" name="Inhaltsplatzhalter 9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83470268"/>
              </p:ext>
            </p:extLst>
          </p:nvPr>
        </p:nvGraphicFramePr>
        <p:xfrm>
          <a:off x="331688" y="1575048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feld 17"/>
          <p:cNvSpPr txBox="1"/>
          <p:nvPr/>
        </p:nvSpPr>
        <p:spPr>
          <a:xfrm>
            <a:off x="4734206" y="259626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chemeClr val="tx2"/>
                </a:solidFill>
              </a:rPr>
              <a:t>Evangelism</a:t>
            </a:r>
            <a:endParaRPr lang="de-DE" b="1" dirty="0" smtClean="0">
              <a:solidFill>
                <a:schemeClr val="tx2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3707904" y="5364807"/>
            <a:ext cx="203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/>
              <a:t>Discipleship</a:t>
            </a:r>
            <a:endParaRPr lang="de-DE" b="1" dirty="0" smtClean="0"/>
          </a:p>
        </p:txBody>
      </p:sp>
      <p:sp>
        <p:nvSpPr>
          <p:cNvPr id="22" name="Textfeld 21"/>
          <p:cNvSpPr txBox="1"/>
          <p:nvPr/>
        </p:nvSpPr>
        <p:spPr>
          <a:xfrm>
            <a:off x="3061650" y="2614940"/>
            <a:ext cx="94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389843"/>
                </a:solidFill>
              </a:rPr>
              <a:t>Group</a:t>
            </a:r>
          </a:p>
        </p:txBody>
      </p:sp>
      <p:sp>
        <p:nvSpPr>
          <p:cNvPr id="11" name="Ellipse 10"/>
          <p:cNvSpPr/>
          <p:nvPr/>
        </p:nvSpPr>
        <p:spPr>
          <a:xfrm>
            <a:off x="4007743" y="3284984"/>
            <a:ext cx="1152128" cy="11521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 smtClean="0">
                <a:solidFill>
                  <a:srgbClr val="FF0000"/>
                </a:solidFill>
              </a:rPr>
              <a:t>My</a:t>
            </a:r>
            <a:endParaRPr lang="de-DE" dirty="0" smtClean="0">
              <a:solidFill>
                <a:srgbClr val="FF0000"/>
              </a:solidFill>
            </a:endParaRPr>
          </a:p>
          <a:p>
            <a:pPr algn="ctr"/>
            <a:r>
              <a:rPr lang="de-DE" dirty="0" smtClean="0">
                <a:solidFill>
                  <a:srgbClr val="FF0000"/>
                </a:solidFill>
              </a:rPr>
              <a:t>Life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87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The </a:t>
            </a:r>
            <a:r>
              <a:rPr lang="de-DE" sz="3200" dirty="0"/>
              <a:t>G</a:t>
            </a:r>
            <a:r>
              <a:rPr lang="de-DE" sz="3200" dirty="0" smtClean="0"/>
              <a:t>reat </a:t>
            </a:r>
            <a:r>
              <a:rPr lang="de-DE" sz="3200" dirty="0" err="1" smtClean="0"/>
              <a:t>Commision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Jesus </a:t>
            </a:r>
            <a:r>
              <a:rPr lang="de-DE" dirty="0" err="1" smtClean="0"/>
              <a:t>said</a:t>
            </a:r>
            <a:r>
              <a:rPr lang="de-DE" dirty="0" smtClean="0"/>
              <a:t>: „</a:t>
            </a:r>
            <a:r>
              <a:rPr lang="de-DE" dirty="0" err="1" smtClean="0"/>
              <a:t>Therefore</a:t>
            </a:r>
            <a:r>
              <a:rPr lang="de-DE" dirty="0" smtClean="0"/>
              <a:t> </a:t>
            </a:r>
            <a:r>
              <a:rPr lang="de-DE" b="1" dirty="0" err="1" smtClean="0"/>
              <a:t>go</a:t>
            </a:r>
            <a:r>
              <a:rPr lang="de-DE" dirty="0" smtClean="0"/>
              <a:t> and </a:t>
            </a:r>
            <a:r>
              <a:rPr lang="de-DE" b="1" dirty="0" err="1" smtClean="0"/>
              <a:t>make</a:t>
            </a:r>
            <a:r>
              <a:rPr lang="de-DE" b="1" dirty="0" smtClean="0"/>
              <a:t> </a:t>
            </a:r>
            <a:r>
              <a:rPr lang="de-DE" b="1" dirty="0" err="1" smtClean="0"/>
              <a:t>disciples</a:t>
            </a:r>
            <a:r>
              <a:rPr lang="de-DE" b="1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b="1" dirty="0" smtClean="0"/>
              <a:t>all</a:t>
            </a:r>
            <a:r>
              <a:rPr lang="de-DE" dirty="0" smtClean="0"/>
              <a:t> </a:t>
            </a:r>
            <a:r>
              <a:rPr lang="de-DE" dirty="0" err="1" smtClean="0"/>
              <a:t>nations</a:t>
            </a:r>
            <a:r>
              <a:rPr lang="de-DE" dirty="0" smtClean="0"/>
              <a:t>.“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And not: „</a:t>
            </a:r>
            <a:r>
              <a:rPr lang="de-DE" dirty="0" err="1" smtClean="0"/>
              <a:t>Therefore</a:t>
            </a:r>
            <a:r>
              <a:rPr lang="de-DE" dirty="0" smtClean="0"/>
              <a:t> </a:t>
            </a:r>
            <a:r>
              <a:rPr lang="de-DE" dirty="0" err="1" smtClean="0"/>
              <a:t>come</a:t>
            </a:r>
            <a:r>
              <a:rPr lang="de-DE" dirty="0" smtClean="0"/>
              <a:t> and listen –</a:t>
            </a:r>
            <a:r>
              <a:rPr lang="de-DE" dirty="0" err="1" smtClean="0"/>
              <a:t>those</a:t>
            </a:r>
            <a:r>
              <a:rPr lang="de-DE" dirty="0" smtClean="0"/>
              <a:t>, </a:t>
            </a:r>
            <a:r>
              <a:rPr lang="de-DE" dirty="0" err="1" smtClean="0"/>
              <a:t>who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like </a:t>
            </a:r>
            <a:r>
              <a:rPr lang="de-DE" dirty="0" err="1" smtClean="0"/>
              <a:t>us</a:t>
            </a:r>
            <a:r>
              <a:rPr lang="de-DE" dirty="0" smtClean="0"/>
              <a:t>.“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Juergen Kramer International Consulting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DCC8ED-8407-7049-B51C-DCCA7548C532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147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de-DE" altLang="zh-TW" sz="3200" dirty="0" err="1" smtClean="0">
                <a:solidFill>
                  <a:srgbClr val="7B9899"/>
                </a:solidFill>
                <a:latin typeface="Georgia" charset="0"/>
                <a:cs typeface="Georgia" charset="0"/>
              </a:rPr>
              <a:t>Why</a:t>
            </a:r>
            <a:r>
              <a:rPr kumimoji="0" lang="de-DE" altLang="zh-TW" sz="3200" dirty="0" smtClean="0">
                <a:solidFill>
                  <a:srgbClr val="7B9899"/>
                </a:solidFill>
                <a:latin typeface="Georgia" charset="0"/>
                <a:cs typeface="Georgia" charset="0"/>
              </a:rPr>
              <a:t> </a:t>
            </a:r>
            <a:r>
              <a:rPr kumimoji="0" lang="de-DE" altLang="zh-TW" sz="3200" dirty="0" err="1">
                <a:solidFill>
                  <a:srgbClr val="7B9899"/>
                </a:solidFill>
                <a:latin typeface="Georgia" charset="0"/>
                <a:cs typeface="Georgia" charset="0"/>
              </a:rPr>
              <a:t>churches</a:t>
            </a:r>
            <a:r>
              <a:rPr kumimoji="0" lang="de-DE" altLang="zh-TW" sz="3200" dirty="0">
                <a:solidFill>
                  <a:srgbClr val="7B9899"/>
                </a:solidFill>
                <a:latin typeface="Georgia" charset="0"/>
                <a:cs typeface="Georgia" charset="0"/>
              </a:rPr>
              <a:t> </a:t>
            </a:r>
            <a:r>
              <a:rPr kumimoji="0" lang="de-DE" altLang="zh-TW" sz="3200" dirty="0" err="1">
                <a:solidFill>
                  <a:srgbClr val="7B9899"/>
                </a:solidFill>
                <a:latin typeface="Georgia" charset="0"/>
                <a:cs typeface="Georgia" charset="0"/>
              </a:rPr>
              <a:t>become</a:t>
            </a:r>
            <a:r>
              <a:rPr kumimoji="0" lang="de-DE" altLang="zh-TW" sz="3200" dirty="0">
                <a:solidFill>
                  <a:srgbClr val="7B9899"/>
                </a:solidFill>
                <a:latin typeface="Georgia" charset="0"/>
                <a:cs typeface="Georgia" charset="0"/>
              </a:rPr>
              <a:t> </a:t>
            </a:r>
            <a:r>
              <a:rPr kumimoji="0" lang="de-DE" altLang="zh-TW" sz="3200" dirty="0" err="1">
                <a:solidFill>
                  <a:srgbClr val="7B9899"/>
                </a:solidFill>
                <a:latin typeface="Georgia" charset="0"/>
                <a:cs typeface="Georgia" charset="0"/>
              </a:rPr>
              <a:t>stagnant</a:t>
            </a:r>
            <a:r>
              <a:rPr kumimoji="0" lang="de-DE" altLang="zh-TW" sz="3200" dirty="0">
                <a:solidFill>
                  <a:srgbClr val="7B9899"/>
                </a:solidFill>
                <a:latin typeface="Georgia" charset="0"/>
                <a:cs typeface="Georgia" charset="0"/>
              </a:rPr>
              <a:t>?</a:t>
            </a:r>
            <a:endParaRPr lang="zh-TW" altLang="en-US" sz="3200" dirty="0">
              <a:solidFill>
                <a:srgbClr val="7B9899"/>
              </a:solidFill>
              <a:latin typeface="Georgia" charset="0"/>
              <a:cs typeface="Georgia" charset="0"/>
            </a:endParaRPr>
          </a:p>
        </p:txBody>
      </p:sp>
      <p:sp>
        <p:nvSpPr>
          <p:cNvPr id="25602" name="內容版面配置區 8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endParaRPr lang="zh-TW" altLang="en-US" dirty="0">
              <a:latin typeface="Georgia" charset="0"/>
              <a:cs typeface="Georgia" charset="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Juergen Kramer International Consulting</a:t>
            </a:r>
            <a:endParaRPr lang="de-DE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D37A88-991A-464B-A50F-340A6155295A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  <p:pic>
        <p:nvPicPr>
          <p:cNvPr id="22" name="圖片 9" descr="7321018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237" y="3739604"/>
            <a:ext cx="1000125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圖片 10" descr="5634751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787" y="1939379"/>
            <a:ext cx="784225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圖片 11" descr="AA053848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999" y="2079079"/>
            <a:ext cx="579438" cy="177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直線箭頭接點 24"/>
          <p:cNvCxnSpPr/>
          <p:nvPr/>
        </p:nvCxnSpPr>
        <p:spPr>
          <a:xfrm flipV="1">
            <a:off x="3851945" y="2967401"/>
            <a:ext cx="3456384" cy="1218718"/>
          </a:xfrm>
          <a:prstGeom prst="straightConnector1">
            <a:avLst/>
          </a:prstGeom>
          <a:ln w="76200" cmpd="sng">
            <a:solidFill>
              <a:srgbClr val="0000FF"/>
            </a:solidFill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6" name="圖片 13" descr="200387787-001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12" y="2947441"/>
            <a:ext cx="947737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直線箭頭接點 26"/>
          <p:cNvCxnSpPr/>
          <p:nvPr/>
        </p:nvCxnSpPr>
        <p:spPr>
          <a:xfrm flipV="1">
            <a:off x="3851945" y="3327876"/>
            <a:ext cx="751983" cy="858243"/>
          </a:xfrm>
          <a:prstGeom prst="straightConnector1">
            <a:avLst/>
          </a:prstGeom>
          <a:ln w="76200" cmpd="sng">
            <a:solidFill>
              <a:srgbClr val="0000FF"/>
            </a:solidFill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8" name="直線箭頭接點 27"/>
          <p:cNvCxnSpPr/>
          <p:nvPr/>
        </p:nvCxnSpPr>
        <p:spPr>
          <a:xfrm flipV="1">
            <a:off x="3851945" y="3949621"/>
            <a:ext cx="1944216" cy="222601"/>
          </a:xfrm>
          <a:prstGeom prst="straightConnector1">
            <a:avLst/>
          </a:prstGeom>
          <a:ln w="76200" cmpd="sng">
            <a:solidFill>
              <a:srgbClr val="0000FF"/>
            </a:solidFill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直線箭頭接點 28"/>
          <p:cNvCxnSpPr/>
          <p:nvPr/>
        </p:nvCxnSpPr>
        <p:spPr>
          <a:xfrm>
            <a:off x="3851945" y="4172222"/>
            <a:ext cx="3960440" cy="630380"/>
          </a:xfrm>
          <a:prstGeom prst="straightConnector1">
            <a:avLst/>
          </a:prstGeom>
          <a:ln w="76200" cmpd="sng">
            <a:solidFill>
              <a:srgbClr val="0000FF"/>
            </a:solidFill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1" name="圖片 17" descr="AA053845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55504"/>
            <a:ext cx="12223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2" name="直線箭頭接點 31"/>
          <p:cNvCxnSpPr/>
          <p:nvPr/>
        </p:nvCxnSpPr>
        <p:spPr>
          <a:xfrm>
            <a:off x="3851945" y="4186119"/>
            <a:ext cx="576064" cy="874994"/>
          </a:xfrm>
          <a:prstGeom prst="straightConnector1">
            <a:avLst/>
          </a:prstGeom>
          <a:ln w="76200" cmpd="sng">
            <a:solidFill>
              <a:srgbClr val="0000FF"/>
            </a:solidFill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3" name="圖片 19" descr="73210125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236366"/>
            <a:ext cx="8636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剪去同側角落矩形 34"/>
          <p:cNvSpPr/>
          <p:nvPr/>
        </p:nvSpPr>
        <p:spPr>
          <a:xfrm>
            <a:off x="323528" y="2083990"/>
            <a:ext cx="2160240" cy="2736304"/>
          </a:xfrm>
          <a:prstGeom prst="snip2Same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altLang="zh-TW" sz="2000" dirty="0" smtClean="0">
                <a:latin typeface="Georgia"/>
                <a:ea typeface="微軟正黑體"/>
                <a:cs typeface="Georgia"/>
              </a:rPr>
              <a:t>Church</a:t>
            </a:r>
            <a:endParaRPr lang="zh-TW" altLang="en-US" sz="2000" dirty="0">
              <a:latin typeface="Georgia"/>
              <a:ea typeface="微軟正黑體"/>
              <a:cs typeface="Georgia"/>
            </a:endParaRPr>
          </a:p>
        </p:txBody>
      </p:sp>
      <p:pic>
        <p:nvPicPr>
          <p:cNvPr id="37" name="圖片 36" descr="200387759-001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98" y="2563266"/>
            <a:ext cx="741363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圖片 38" descr="73329588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60104"/>
            <a:ext cx="820737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圖片 40" descr="aa049887.pn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523" y="2804566"/>
            <a:ext cx="61595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向右箭號 42"/>
          <p:cNvSpPr/>
          <p:nvPr/>
        </p:nvSpPr>
        <p:spPr>
          <a:xfrm rot="12140744">
            <a:off x="1979712" y="3068960"/>
            <a:ext cx="1080120" cy="720080"/>
          </a:xfrm>
          <a:prstGeom prst="striped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782012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7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8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6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7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8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內容版面配置區 8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endParaRPr lang="zh-TW" altLang="en-US" dirty="0">
              <a:latin typeface="Georgia" charset="0"/>
              <a:cs typeface="Georgia" charset="0"/>
            </a:endParaRPr>
          </a:p>
        </p:txBody>
      </p:sp>
      <p:sp>
        <p:nvSpPr>
          <p:cNvPr id="29" name="剪去同側角落矩形 28"/>
          <p:cNvSpPr/>
          <p:nvPr/>
        </p:nvSpPr>
        <p:spPr>
          <a:xfrm>
            <a:off x="611560" y="1700808"/>
            <a:ext cx="3024336" cy="3096345"/>
          </a:xfrm>
          <a:prstGeom prst="snip2Same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altLang="zh-TW" sz="2000" dirty="0" smtClean="0">
                <a:latin typeface="Georgia"/>
                <a:ea typeface="微軟正黑體"/>
                <a:cs typeface="Georgia"/>
              </a:rPr>
              <a:t>Church</a:t>
            </a:r>
            <a:endParaRPr lang="zh-TW" altLang="en-US" sz="2000" dirty="0">
              <a:latin typeface="Georgia"/>
              <a:ea typeface="微軟正黑體"/>
              <a:cs typeface="Georgia"/>
            </a:endParaRPr>
          </a:p>
        </p:txBody>
      </p:sp>
      <p:sp>
        <p:nvSpPr>
          <p:cNvPr id="26629" name="標題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en-US" altLang="zh-TW" sz="4400" b="1" dirty="0" smtClean="0">
                <a:solidFill>
                  <a:srgbClr val="7B9899"/>
                </a:solidFill>
                <a:latin typeface="Georgia" charset="0"/>
                <a:cs typeface="Georgia" charset="0"/>
              </a:rPr>
              <a:t/>
            </a:r>
            <a:br>
              <a:rPr kumimoji="0" lang="en-US" altLang="zh-TW" sz="4400" b="1" dirty="0" smtClean="0">
                <a:solidFill>
                  <a:srgbClr val="7B9899"/>
                </a:solidFill>
                <a:latin typeface="Georgia" charset="0"/>
                <a:cs typeface="Georgia" charset="0"/>
              </a:rPr>
            </a:br>
            <a:r>
              <a:rPr kumimoji="0" lang="en-US" altLang="zh-TW" sz="3600" dirty="0" smtClean="0">
                <a:solidFill>
                  <a:srgbClr val="7B9899"/>
                </a:solidFill>
                <a:latin typeface="Georgia" charset="0"/>
                <a:cs typeface="Georgia" charset="0"/>
              </a:rPr>
              <a:t>Extraction: </a:t>
            </a:r>
            <a:r>
              <a:rPr kumimoji="0" lang="de-DE" altLang="zh-TW" sz="3600" dirty="0" err="1" smtClean="0">
                <a:solidFill>
                  <a:srgbClr val="7B9899"/>
                </a:solidFill>
                <a:latin typeface="Georgia" charset="0"/>
                <a:cs typeface="Georgia" charset="0"/>
              </a:rPr>
              <a:t>Why</a:t>
            </a:r>
            <a:r>
              <a:rPr kumimoji="0" lang="de-DE" altLang="zh-TW" sz="3600" dirty="0" smtClean="0">
                <a:solidFill>
                  <a:srgbClr val="7B9899"/>
                </a:solidFill>
                <a:latin typeface="Georgia" charset="0"/>
                <a:cs typeface="Georgia" charset="0"/>
              </a:rPr>
              <a:t> </a:t>
            </a:r>
            <a:r>
              <a:rPr kumimoji="0" lang="de-DE" altLang="zh-TW" sz="3600" dirty="0" err="1" smtClean="0">
                <a:solidFill>
                  <a:srgbClr val="7B9899"/>
                </a:solidFill>
                <a:latin typeface="Georgia" charset="0"/>
                <a:cs typeface="Georgia" charset="0"/>
              </a:rPr>
              <a:t>churches</a:t>
            </a:r>
            <a:r>
              <a:rPr kumimoji="0" lang="de-DE" altLang="zh-TW" sz="3600" dirty="0" smtClean="0">
                <a:solidFill>
                  <a:srgbClr val="7B9899"/>
                </a:solidFill>
                <a:latin typeface="Georgia" charset="0"/>
                <a:cs typeface="Georgia" charset="0"/>
              </a:rPr>
              <a:t> </a:t>
            </a:r>
            <a:r>
              <a:rPr kumimoji="0" lang="de-DE" altLang="zh-TW" sz="3600" dirty="0" err="1" smtClean="0">
                <a:solidFill>
                  <a:srgbClr val="7B9899"/>
                </a:solidFill>
                <a:latin typeface="Georgia" charset="0"/>
                <a:cs typeface="Georgia" charset="0"/>
              </a:rPr>
              <a:t>become</a:t>
            </a:r>
            <a:r>
              <a:rPr kumimoji="0" lang="de-DE" altLang="zh-TW" sz="3600" dirty="0" smtClean="0">
                <a:solidFill>
                  <a:srgbClr val="7B9899"/>
                </a:solidFill>
                <a:latin typeface="Georgia" charset="0"/>
                <a:cs typeface="Georgia" charset="0"/>
              </a:rPr>
              <a:t> </a:t>
            </a:r>
            <a:r>
              <a:rPr kumimoji="0" lang="de-DE" altLang="zh-TW" sz="3600" dirty="0" err="1" smtClean="0">
                <a:solidFill>
                  <a:srgbClr val="7B9899"/>
                </a:solidFill>
                <a:latin typeface="Georgia" charset="0"/>
                <a:cs typeface="Georgia" charset="0"/>
              </a:rPr>
              <a:t>stagnant</a:t>
            </a:r>
            <a:r>
              <a:rPr kumimoji="0" lang="de-DE" altLang="zh-TW" sz="3600" dirty="0" smtClean="0">
                <a:solidFill>
                  <a:srgbClr val="7B9899"/>
                </a:solidFill>
                <a:latin typeface="Georgia" charset="0"/>
                <a:cs typeface="Georgia" charset="0"/>
              </a:rPr>
              <a:t>?</a:t>
            </a:r>
            <a:endParaRPr lang="zh-TW" altLang="en-US" sz="3600" dirty="0">
              <a:solidFill>
                <a:srgbClr val="7B9899"/>
              </a:solidFill>
              <a:latin typeface="Georgia" charset="0"/>
              <a:cs typeface="Georgia" charset="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Juergen Kramer International Consulting</a:t>
            </a:r>
            <a:endParaRPr lang="de-DE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6F9BBA-4A04-A344-ACE1-A23799F45616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  <p:pic>
        <p:nvPicPr>
          <p:cNvPr id="26632" name="圖片 11" descr="73210125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781300"/>
            <a:ext cx="8636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圖片 15" descr="200387759-00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324100"/>
            <a:ext cx="741363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圖片 18" descr="73329588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420938"/>
            <a:ext cx="820737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5" name="圖片 12" descr="aa049887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565400"/>
            <a:ext cx="61595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6" name="圖片 21" descr="73210182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8" y="3357563"/>
            <a:ext cx="100012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7" name="圖片 22" descr="56347511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363" y="1557338"/>
            <a:ext cx="784225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8" name="圖片 23" descr="AA053848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325" y="1628775"/>
            <a:ext cx="581025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9" name="圖片 25" descr="200387787-001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475" y="2565400"/>
            <a:ext cx="946150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0" name="圖片 26" descr="AA053845.pn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3573463"/>
            <a:ext cx="1220787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541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線箭頭接點 12"/>
          <p:cNvCxnSpPr/>
          <p:nvPr/>
        </p:nvCxnSpPr>
        <p:spPr>
          <a:xfrm flipV="1">
            <a:off x="3851945" y="2967401"/>
            <a:ext cx="3456384" cy="1218718"/>
          </a:xfrm>
          <a:prstGeom prst="straightConnector1">
            <a:avLst/>
          </a:prstGeom>
          <a:ln w="63500">
            <a:solidFill>
              <a:srgbClr val="FF0000"/>
            </a:solidFill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直線箭頭接點 28"/>
          <p:cNvCxnSpPr/>
          <p:nvPr/>
        </p:nvCxnSpPr>
        <p:spPr>
          <a:xfrm flipV="1">
            <a:off x="3851920" y="2991472"/>
            <a:ext cx="3456384" cy="1218718"/>
          </a:xfrm>
          <a:prstGeom prst="straightConnector1">
            <a:avLst/>
          </a:prstGeom>
          <a:ln w="76200" cmpd="sng">
            <a:solidFill>
              <a:srgbClr val="0000FF"/>
            </a:solidFill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7649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de-DE" altLang="zh-TW" sz="3200" dirty="0" err="1" smtClean="0">
                <a:solidFill>
                  <a:srgbClr val="7B9899"/>
                </a:solidFill>
                <a:latin typeface="Georgia" charset="0"/>
                <a:cs typeface="Georgia" charset="0"/>
              </a:rPr>
              <a:t>Principles</a:t>
            </a:r>
            <a:r>
              <a:rPr kumimoji="0" lang="de-DE" altLang="zh-TW" sz="3200" dirty="0" smtClean="0">
                <a:solidFill>
                  <a:srgbClr val="7B9899"/>
                </a:solidFill>
                <a:latin typeface="Georgia" charset="0"/>
                <a:cs typeface="Georgia" charset="0"/>
              </a:rPr>
              <a:t> </a:t>
            </a:r>
            <a:r>
              <a:rPr kumimoji="0" lang="de-DE" altLang="zh-TW" sz="3200" dirty="0" err="1">
                <a:solidFill>
                  <a:srgbClr val="7B9899"/>
                </a:solidFill>
                <a:latin typeface="Georgia" charset="0"/>
                <a:cs typeface="Georgia" charset="0"/>
              </a:rPr>
              <a:t>of</a:t>
            </a:r>
            <a:r>
              <a:rPr kumimoji="0" lang="de-DE" altLang="zh-TW" sz="3200" dirty="0">
                <a:solidFill>
                  <a:srgbClr val="7B9899"/>
                </a:solidFill>
                <a:latin typeface="Georgia" charset="0"/>
                <a:cs typeface="Georgia" charset="0"/>
              </a:rPr>
              <a:t> Rapid Church Growth</a:t>
            </a:r>
            <a:endParaRPr lang="zh-TW" altLang="en-US" sz="3200" dirty="0">
              <a:solidFill>
                <a:srgbClr val="7B9899"/>
              </a:solidFill>
              <a:latin typeface="Georgia" charset="0"/>
              <a:cs typeface="Georgia" charset="0"/>
            </a:endParaRPr>
          </a:p>
        </p:txBody>
      </p:sp>
      <p:sp>
        <p:nvSpPr>
          <p:cNvPr id="27650" name="內容版面配置區 8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endParaRPr lang="zh-TW" altLang="en-US" dirty="0">
              <a:latin typeface="Georgia" charset="0"/>
              <a:cs typeface="Georgia" charset="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Juergen Kramer International Consulting</a:t>
            </a:r>
            <a:endParaRPr lang="de-DE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300F76-F623-AE4A-8A47-3F87CF4990E2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  <p:pic>
        <p:nvPicPr>
          <p:cNvPr id="27653" name="圖片 9" descr="7321018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237" y="3739604"/>
            <a:ext cx="1000125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圖片 10" descr="56347511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787" y="1939379"/>
            <a:ext cx="784225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圖片 11" descr="AA053848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999" y="2079079"/>
            <a:ext cx="579438" cy="177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直線箭頭接點 14"/>
          <p:cNvCxnSpPr/>
          <p:nvPr/>
        </p:nvCxnSpPr>
        <p:spPr>
          <a:xfrm flipV="1">
            <a:off x="3851945" y="3327876"/>
            <a:ext cx="751983" cy="858243"/>
          </a:xfrm>
          <a:prstGeom prst="straightConnector1">
            <a:avLst/>
          </a:prstGeom>
          <a:ln w="63500">
            <a:solidFill>
              <a:srgbClr val="FF0000"/>
            </a:solidFill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7657" name="圖片 13" descr="200387787-001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12" y="2947441"/>
            <a:ext cx="947737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直線箭頭接點 15"/>
          <p:cNvCxnSpPr/>
          <p:nvPr/>
        </p:nvCxnSpPr>
        <p:spPr>
          <a:xfrm flipV="1">
            <a:off x="3851945" y="3949621"/>
            <a:ext cx="1944216" cy="222601"/>
          </a:xfrm>
          <a:prstGeom prst="straightConnector1">
            <a:avLst/>
          </a:prstGeom>
          <a:ln w="63500">
            <a:solidFill>
              <a:srgbClr val="FF0000"/>
            </a:solidFill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直線箭頭接點 16"/>
          <p:cNvCxnSpPr/>
          <p:nvPr/>
        </p:nvCxnSpPr>
        <p:spPr>
          <a:xfrm>
            <a:off x="3851945" y="4172222"/>
            <a:ext cx="3960440" cy="630380"/>
          </a:xfrm>
          <a:prstGeom prst="straightConnector1">
            <a:avLst/>
          </a:prstGeom>
          <a:ln w="63500">
            <a:solidFill>
              <a:srgbClr val="FF0000"/>
            </a:solidFill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直線箭頭接點 18"/>
          <p:cNvCxnSpPr/>
          <p:nvPr/>
        </p:nvCxnSpPr>
        <p:spPr>
          <a:xfrm>
            <a:off x="3851945" y="4186119"/>
            <a:ext cx="576064" cy="874994"/>
          </a:xfrm>
          <a:prstGeom prst="straightConnector1">
            <a:avLst/>
          </a:prstGeom>
          <a:ln w="63500">
            <a:solidFill>
              <a:srgbClr val="FF0000"/>
            </a:solidFill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7663" name="圖片 19" descr="73210125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236366"/>
            <a:ext cx="8636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剪去同側角落矩形 17"/>
          <p:cNvSpPr/>
          <p:nvPr/>
        </p:nvSpPr>
        <p:spPr>
          <a:xfrm>
            <a:off x="323528" y="2083990"/>
            <a:ext cx="2160240" cy="2736304"/>
          </a:xfrm>
          <a:prstGeom prst="snip2Same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altLang="zh-TW" sz="2000" dirty="0" smtClean="0">
                <a:latin typeface="Georgia"/>
                <a:ea typeface="微軟正黑體"/>
                <a:cs typeface="Georgia"/>
              </a:rPr>
              <a:t>Church</a:t>
            </a:r>
            <a:endParaRPr lang="zh-TW" altLang="en-US" sz="2000" dirty="0">
              <a:latin typeface="Georgia"/>
              <a:ea typeface="微軟正黑體"/>
              <a:cs typeface="Georgia"/>
            </a:endParaRPr>
          </a:p>
        </p:txBody>
      </p:sp>
      <p:pic>
        <p:nvPicPr>
          <p:cNvPr id="20" name="圖片 19" descr="200387759-001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98" y="2563266"/>
            <a:ext cx="741363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圖片 20" descr="73329588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60104"/>
            <a:ext cx="820737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圖片 21" descr="aa049887.pn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523" y="2804566"/>
            <a:ext cx="61595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向右箭號 10"/>
          <p:cNvSpPr/>
          <p:nvPr/>
        </p:nvSpPr>
        <p:spPr>
          <a:xfrm rot="1038798">
            <a:off x="1979712" y="3068960"/>
            <a:ext cx="1080120" cy="720080"/>
          </a:xfrm>
          <a:prstGeom prst="striped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30" name="直線箭頭接點 29"/>
          <p:cNvCxnSpPr/>
          <p:nvPr/>
        </p:nvCxnSpPr>
        <p:spPr>
          <a:xfrm flipV="1">
            <a:off x="3851920" y="3351947"/>
            <a:ext cx="751983" cy="858243"/>
          </a:xfrm>
          <a:prstGeom prst="straightConnector1">
            <a:avLst/>
          </a:prstGeom>
          <a:ln w="76200" cmpd="sng">
            <a:solidFill>
              <a:srgbClr val="0000FF"/>
            </a:solidFill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1" name="直線箭頭接點 30"/>
          <p:cNvCxnSpPr/>
          <p:nvPr/>
        </p:nvCxnSpPr>
        <p:spPr>
          <a:xfrm flipV="1">
            <a:off x="3851920" y="3973692"/>
            <a:ext cx="1944216" cy="222601"/>
          </a:xfrm>
          <a:prstGeom prst="straightConnector1">
            <a:avLst/>
          </a:prstGeom>
          <a:ln w="76200" cmpd="sng">
            <a:solidFill>
              <a:srgbClr val="0000FF"/>
            </a:solidFill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2" name="直線箭頭接點 31"/>
          <p:cNvCxnSpPr/>
          <p:nvPr/>
        </p:nvCxnSpPr>
        <p:spPr>
          <a:xfrm>
            <a:off x="3851920" y="4196293"/>
            <a:ext cx="3960440" cy="630380"/>
          </a:xfrm>
          <a:prstGeom prst="straightConnector1">
            <a:avLst/>
          </a:prstGeom>
          <a:ln w="76200" cmpd="sng">
            <a:solidFill>
              <a:srgbClr val="0000FF"/>
            </a:solidFill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直線箭頭接點 32"/>
          <p:cNvCxnSpPr/>
          <p:nvPr/>
        </p:nvCxnSpPr>
        <p:spPr>
          <a:xfrm>
            <a:off x="3851920" y="4210190"/>
            <a:ext cx="576064" cy="874994"/>
          </a:xfrm>
          <a:prstGeom prst="straightConnector1">
            <a:avLst/>
          </a:prstGeom>
          <a:ln w="76200" cmpd="sng">
            <a:solidFill>
              <a:srgbClr val="0000FF"/>
            </a:solidFill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7661" name="圖片 17" descr="AA053845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55504"/>
            <a:ext cx="12223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585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7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8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6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7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8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內容版面配置區 8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endParaRPr lang="zh-TW" altLang="en-US" dirty="0">
              <a:latin typeface="Georgia" charset="0"/>
              <a:cs typeface="Georgia" charset="0"/>
            </a:endParaRPr>
          </a:p>
        </p:txBody>
      </p:sp>
      <p:sp>
        <p:nvSpPr>
          <p:cNvPr id="18" name="剪去同側角落矩形 17"/>
          <p:cNvSpPr/>
          <p:nvPr/>
        </p:nvSpPr>
        <p:spPr>
          <a:xfrm>
            <a:off x="323528" y="1484784"/>
            <a:ext cx="8568952" cy="4752528"/>
          </a:xfrm>
          <a:prstGeom prst="snip2Same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zh-TW" altLang="en-US" sz="2400" dirty="0">
                <a:latin typeface="Georgia"/>
                <a:ea typeface="微軟正黑體"/>
                <a:cs typeface="Georgia"/>
              </a:rPr>
              <a:t>教會</a:t>
            </a:r>
            <a:r>
              <a:rPr lang="en-US" altLang="zh-TW" sz="2400" dirty="0">
                <a:latin typeface="Georgia"/>
                <a:ea typeface="微軟正黑體"/>
                <a:cs typeface="Georgia"/>
              </a:rPr>
              <a:t> Church</a:t>
            </a:r>
            <a:endParaRPr lang="zh-TW" altLang="en-US" sz="2400" dirty="0">
              <a:latin typeface="Georgia"/>
              <a:ea typeface="微軟正黑體"/>
              <a:cs typeface="Georgia"/>
            </a:endParaRPr>
          </a:p>
        </p:txBody>
      </p:sp>
      <p:cxnSp>
        <p:nvCxnSpPr>
          <p:cNvPr id="13" name="直線箭頭接點 12"/>
          <p:cNvCxnSpPr/>
          <p:nvPr/>
        </p:nvCxnSpPr>
        <p:spPr>
          <a:xfrm flipV="1">
            <a:off x="3851945" y="2967401"/>
            <a:ext cx="3456384" cy="1218718"/>
          </a:xfrm>
          <a:prstGeom prst="straightConnector1">
            <a:avLst/>
          </a:prstGeom>
          <a:ln w="63500">
            <a:solidFill>
              <a:srgbClr val="FF0000"/>
            </a:solidFill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649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de-DE" altLang="zh-TW" sz="3200" dirty="0" err="1" smtClean="0">
                <a:solidFill>
                  <a:srgbClr val="7B9899"/>
                </a:solidFill>
                <a:latin typeface="Georgia" charset="0"/>
                <a:cs typeface="Georgia" charset="0"/>
              </a:rPr>
              <a:t>Principles</a:t>
            </a:r>
            <a:r>
              <a:rPr kumimoji="0" lang="de-DE" altLang="zh-TW" sz="3200" dirty="0" smtClean="0">
                <a:solidFill>
                  <a:srgbClr val="7B9899"/>
                </a:solidFill>
                <a:latin typeface="Georgia" charset="0"/>
                <a:cs typeface="Georgia" charset="0"/>
              </a:rPr>
              <a:t> </a:t>
            </a:r>
            <a:r>
              <a:rPr kumimoji="0" lang="de-DE" altLang="zh-TW" sz="3200" dirty="0" err="1">
                <a:solidFill>
                  <a:srgbClr val="7B9899"/>
                </a:solidFill>
                <a:latin typeface="Georgia" charset="0"/>
                <a:cs typeface="Georgia" charset="0"/>
              </a:rPr>
              <a:t>of</a:t>
            </a:r>
            <a:r>
              <a:rPr kumimoji="0" lang="de-DE" altLang="zh-TW" sz="3200" dirty="0">
                <a:solidFill>
                  <a:srgbClr val="7B9899"/>
                </a:solidFill>
                <a:latin typeface="Georgia" charset="0"/>
                <a:cs typeface="Georgia" charset="0"/>
              </a:rPr>
              <a:t> Rapid Church Growth</a:t>
            </a:r>
            <a:endParaRPr lang="zh-TW" altLang="en-US" sz="3200" dirty="0">
              <a:solidFill>
                <a:srgbClr val="7B9899"/>
              </a:solidFill>
              <a:latin typeface="Georgia" charset="0"/>
              <a:cs typeface="Georgia" charset="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Juergen Kramer International Consulting</a:t>
            </a:r>
            <a:endParaRPr lang="de-DE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300F76-F623-AE4A-8A47-3F87CF4990E2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  <p:pic>
        <p:nvPicPr>
          <p:cNvPr id="27653" name="圖片 9" descr="7321018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237" y="3739604"/>
            <a:ext cx="1000125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圖片 10" descr="5634751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787" y="1939379"/>
            <a:ext cx="784225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圖片 11" descr="AA053848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999" y="2079079"/>
            <a:ext cx="579438" cy="177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直線箭頭接點 14"/>
          <p:cNvCxnSpPr/>
          <p:nvPr/>
        </p:nvCxnSpPr>
        <p:spPr>
          <a:xfrm flipV="1">
            <a:off x="3851945" y="3327876"/>
            <a:ext cx="751983" cy="858243"/>
          </a:xfrm>
          <a:prstGeom prst="straightConnector1">
            <a:avLst/>
          </a:prstGeom>
          <a:ln w="63500">
            <a:solidFill>
              <a:srgbClr val="FF0000"/>
            </a:solidFill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7657" name="圖片 13" descr="200387787-001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12" y="2947441"/>
            <a:ext cx="947737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直線箭頭接點 15"/>
          <p:cNvCxnSpPr/>
          <p:nvPr/>
        </p:nvCxnSpPr>
        <p:spPr>
          <a:xfrm flipV="1">
            <a:off x="3851945" y="3949621"/>
            <a:ext cx="1944216" cy="222601"/>
          </a:xfrm>
          <a:prstGeom prst="straightConnector1">
            <a:avLst/>
          </a:prstGeom>
          <a:ln w="63500">
            <a:solidFill>
              <a:srgbClr val="FF0000"/>
            </a:solidFill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直線箭頭接點 16"/>
          <p:cNvCxnSpPr/>
          <p:nvPr/>
        </p:nvCxnSpPr>
        <p:spPr>
          <a:xfrm>
            <a:off x="3851945" y="4172222"/>
            <a:ext cx="3960440" cy="630380"/>
          </a:xfrm>
          <a:prstGeom prst="straightConnector1">
            <a:avLst/>
          </a:prstGeom>
          <a:ln w="63500">
            <a:solidFill>
              <a:srgbClr val="FF0000"/>
            </a:solidFill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直線箭頭接點 18"/>
          <p:cNvCxnSpPr/>
          <p:nvPr/>
        </p:nvCxnSpPr>
        <p:spPr>
          <a:xfrm>
            <a:off x="3851945" y="4186119"/>
            <a:ext cx="576064" cy="874994"/>
          </a:xfrm>
          <a:prstGeom prst="straightConnector1">
            <a:avLst/>
          </a:prstGeom>
          <a:ln w="63500">
            <a:solidFill>
              <a:srgbClr val="FF0000"/>
            </a:solidFill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7663" name="圖片 19" descr="73210125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236366"/>
            <a:ext cx="8636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圖片 19" descr="200387759-001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98" y="2563266"/>
            <a:ext cx="741363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圖片 20" descr="73329588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60104"/>
            <a:ext cx="820737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圖片 21" descr="aa049887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523" y="2804566"/>
            <a:ext cx="61595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1" name="圖片 17" descr="AA053845.pn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55504"/>
            <a:ext cx="12223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07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 smtClean="0"/>
              <a:t>Church Growth in </a:t>
            </a:r>
            <a:r>
              <a:rPr lang="de-DE" sz="3200" dirty="0" err="1" smtClean="0"/>
              <a:t>the</a:t>
            </a:r>
            <a:r>
              <a:rPr lang="de-DE" sz="3200" dirty="0" smtClean="0"/>
              <a:t> </a:t>
            </a:r>
            <a:r>
              <a:rPr lang="de-DE" sz="3200" dirty="0"/>
              <a:t>N</a:t>
            </a:r>
            <a:r>
              <a:rPr lang="de-DE" sz="3200" dirty="0" smtClean="0"/>
              <a:t>etworks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de-DE" dirty="0" smtClean="0"/>
              <a:t>Do not </a:t>
            </a:r>
            <a:r>
              <a:rPr lang="de-DE" dirty="0" err="1" smtClean="0"/>
              <a:t>rely</a:t>
            </a:r>
            <a:r>
              <a:rPr lang="de-DE" dirty="0" smtClean="0"/>
              <a:t> on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evangistic</a:t>
            </a:r>
            <a:r>
              <a:rPr lang="de-DE" dirty="0" smtClean="0"/>
              <a:t> </a:t>
            </a:r>
            <a:r>
              <a:rPr lang="de-DE" dirty="0" err="1" smtClean="0"/>
              <a:t>specialist</a:t>
            </a:r>
            <a:r>
              <a:rPr lang="de-DE" dirty="0" smtClean="0"/>
              <a:t>,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go</a:t>
            </a:r>
            <a:r>
              <a:rPr lang="de-DE" dirty="0" smtClean="0"/>
              <a:t>!</a:t>
            </a:r>
          </a:p>
          <a:p>
            <a:pPr marL="514350" indent="-514350">
              <a:buAutoNum type="arabicPeriod"/>
            </a:pPr>
            <a:r>
              <a:rPr lang="de-DE" dirty="0" smtClean="0"/>
              <a:t>Do not </a:t>
            </a:r>
            <a:r>
              <a:rPr lang="de-DE" dirty="0" err="1" smtClean="0"/>
              <a:t>extract</a:t>
            </a:r>
            <a:r>
              <a:rPr lang="de-DE" dirty="0" smtClean="0"/>
              <a:t> </a:t>
            </a:r>
            <a:r>
              <a:rPr lang="de-DE" dirty="0" err="1" smtClean="0"/>
              <a:t>people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their</a:t>
            </a:r>
            <a:r>
              <a:rPr lang="de-DE" dirty="0" smtClean="0"/>
              <a:t> </a:t>
            </a:r>
            <a:r>
              <a:rPr lang="de-DE" dirty="0" err="1" smtClean="0"/>
              <a:t>network</a:t>
            </a:r>
            <a:r>
              <a:rPr lang="de-DE" dirty="0" smtClean="0"/>
              <a:t> (</a:t>
            </a:r>
            <a:r>
              <a:rPr lang="de-DE" dirty="0" err="1" smtClean="0"/>
              <a:t>family</a:t>
            </a:r>
            <a:r>
              <a:rPr lang="de-DE" dirty="0" smtClean="0"/>
              <a:t>, </a:t>
            </a:r>
            <a:r>
              <a:rPr lang="de-DE" dirty="0" err="1" smtClean="0"/>
              <a:t>friends</a:t>
            </a:r>
            <a:r>
              <a:rPr lang="de-DE" dirty="0" smtClean="0"/>
              <a:t>, </a:t>
            </a:r>
            <a:r>
              <a:rPr lang="de-DE" dirty="0" err="1" smtClean="0"/>
              <a:t>coworkers</a:t>
            </a:r>
            <a:r>
              <a:rPr lang="de-DE" dirty="0" smtClean="0"/>
              <a:t>), but </a:t>
            </a:r>
            <a:r>
              <a:rPr lang="de-DE" dirty="0" err="1" smtClean="0"/>
              <a:t>go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them</a:t>
            </a:r>
            <a:r>
              <a:rPr lang="de-DE" dirty="0" smtClean="0"/>
              <a:t>.</a:t>
            </a:r>
          </a:p>
          <a:p>
            <a:pPr marL="514350" indent="-514350">
              <a:buAutoNum type="arabicPeriod"/>
            </a:pPr>
            <a:r>
              <a:rPr lang="de-DE" dirty="0" smtClean="0"/>
              <a:t>Share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good</a:t>
            </a:r>
            <a:r>
              <a:rPr lang="de-DE" dirty="0" smtClean="0"/>
              <a:t> </a:t>
            </a:r>
            <a:r>
              <a:rPr lang="de-DE" dirty="0" err="1" smtClean="0"/>
              <a:t>news</a:t>
            </a:r>
            <a:r>
              <a:rPr lang="de-DE" dirty="0" smtClean="0"/>
              <a:t> and </a:t>
            </a:r>
            <a:r>
              <a:rPr lang="de-DE" dirty="0" err="1" smtClean="0"/>
              <a:t>rely</a:t>
            </a:r>
            <a:r>
              <a:rPr lang="de-DE" dirty="0" smtClean="0"/>
              <a:t> on </a:t>
            </a:r>
            <a:r>
              <a:rPr lang="de-DE" dirty="0" err="1" smtClean="0"/>
              <a:t>the</a:t>
            </a:r>
            <a:r>
              <a:rPr lang="de-DE" dirty="0" smtClean="0"/>
              <a:t> Holy Spirit.</a:t>
            </a:r>
          </a:p>
          <a:p>
            <a:pPr marL="514350" indent="-514350">
              <a:buAutoNum type="arabicPeriod"/>
            </a:pPr>
            <a:r>
              <a:rPr lang="de-DE" dirty="0" err="1" smtClean="0"/>
              <a:t>Let</a:t>
            </a:r>
            <a:r>
              <a:rPr lang="de-DE" dirty="0" smtClean="0"/>
              <a:t> </a:t>
            </a:r>
            <a:r>
              <a:rPr lang="de-DE" dirty="0" err="1" smtClean="0"/>
              <a:t>them</a:t>
            </a:r>
            <a:r>
              <a:rPr lang="de-DE" dirty="0" smtClean="0"/>
              <a:t> </a:t>
            </a:r>
            <a:r>
              <a:rPr lang="de-DE" dirty="0" err="1" smtClean="0"/>
              <a:t>invite</a:t>
            </a:r>
            <a:r>
              <a:rPr lang="de-DE" dirty="0" smtClean="0"/>
              <a:t> </a:t>
            </a:r>
            <a:r>
              <a:rPr lang="de-DE" dirty="0" err="1" smtClean="0"/>
              <a:t>their</a:t>
            </a:r>
            <a:r>
              <a:rPr lang="de-DE" dirty="0" smtClean="0"/>
              <a:t> </a:t>
            </a:r>
            <a:r>
              <a:rPr lang="de-DE" dirty="0" err="1" smtClean="0"/>
              <a:t>network</a:t>
            </a:r>
            <a:r>
              <a:rPr lang="de-DE" dirty="0" smtClean="0"/>
              <a:t>.</a:t>
            </a:r>
          </a:p>
          <a:p>
            <a:pPr marL="514350" indent="-514350">
              <a:buAutoNum type="arabicPeriod"/>
            </a:pPr>
            <a:r>
              <a:rPr lang="de-DE" dirty="0" smtClean="0"/>
              <a:t>And </a:t>
            </a:r>
            <a:r>
              <a:rPr lang="de-DE" dirty="0" err="1" smtClean="0"/>
              <a:t>then</a:t>
            </a:r>
            <a:r>
              <a:rPr lang="de-DE" dirty="0" smtClean="0"/>
              <a:t> </a:t>
            </a:r>
            <a:r>
              <a:rPr lang="de-DE" dirty="0" err="1" smtClean="0"/>
              <a:t>motivate</a:t>
            </a:r>
            <a:r>
              <a:rPr lang="de-DE" dirty="0" smtClean="0"/>
              <a:t> </a:t>
            </a:r>
            <a:r>
              <a:rPr lang="de-DE" dirty="0" err="1" smtClean="0"/>
              <a:t>them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do </a:t>
            </a: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did</a:t>
            </a:r>
            <a:r>
              <a:rPr lang="de-DE" dirty="0" smtClean="0"/>
              <a:t> (1 – 4).</a:t>
            </a:r>
          </a:p>
          <a:p>
            <a:pPr marL="514350" indent="-514350">
              <a:buAutoNum type="arabicPeriod"/>
            </a:pPr>
            <a:r>
              <a:rPr lang="de-DE" dirty="0" err="1" smtClean="0"/>
              <a:t>Have</a:t>
            </a:r>
            <a:r>
              <a:rPr lang="de-DE" dirty="0" smtClean="0"/>
              <a:t> all </a:t>
            </a:r>
            <a:r>
              <a:rPr lang="de-DE" dirty="0" err="1" smtClean="0"/>
              <a:t>these</a:t>
            </a:r>
            <a:r>
              <a:rPr lang="de-DE" dirty="0" smtClean="0"/>
              <a:t> </a:t>
            </a:r>
            <a:r>
              <a:rPr lang="de-DE" dirty="0" err="1" smtClean="0"/>
              <a:t>networks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believers</a:t>
            </a:r>
            <a:r>
              <a:rPr lang="de-DE" dirty="0" smtClean="0"/>
              <a:t> </a:t>
            </a:r>
            <a:r>
              <a:rPr lang="de-DE" dirty="0" err="1" smtClean="0"/>
              <a:t>celebrate</a:t>
            </a:r>
            <a:r>
              <a:rPr lang="de-DE" dirty="0" smtClean="0"/>
              <a:t> </a:t>
            </a:r>
            <a:r>
              <a:rPr lang="de-DE" dirty="0" err="1" smtClean="0"/>
              <a:t>together</a:t>
            </a:r>
            <a:r>
              <a:rPr lang="de-DE" dirty="0" smtClean="0"/>
              <a:t>.</a:t>
            </a:r>
          </a:p>
          <a:p>
            <a:pPr marL="514350" indent="-514350">
              <a:buAutoNum type="arabicPeriod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Juergen Kramer International Consulting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DCC8ED-8407-7049-B51C-DCCA7548C532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56298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ronus">
  <a:themeElements>
    <a:clrScheme name="Cronus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ronus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ronus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0</TotalTime>
  <Words>394</Words>
  <Application>Microsoft Office PowerPoint</Application>
  <PresentationFormat>Bildschirmpräsentation (4:3)</PresentationFormat>
  <Paragraphs>202</Paragraphs>
  <Slides>16</Slides>
  <Notes>11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17" baseType="lpstr">
      <vt:lpstr>Cronus</vt:lpstr>
      <vt:lpstr> Circle of Growth</vt:lpstr>
      <vt:lpstr>Cycle of Growth</vt:lpstr>
      <vt:lpstr>Cycle of Growth</vt:lpstr>
      <vt:lpstr>The Great Commision</vt:lpstr>
      <vt:lpstr>Why churches become stagnant?</vt:lpstr>
      <vt:lpstr> Extraction: Why churches become stagnant?</vt:lpstr>
      <vt:lpstr>Principles of Rapid Church Growth</vt:lpstr>
      <vt:lpstr>Principles of Rapid Church Growth</vt:lpstr>
      <vt:lpstr>Church Growth in the Networks</vt:lpstr>
      <vt:lpstr>Discipling 1</vt:lpstr>
      <vt:lpstr>Discipling 2</vt:lpstr>
      <vt:lpstr>Discipling 3</vt:lpstr>
      <vt:lpstr>Discipling 4</vt:lpstr>
      <vt:lpstr>Life in Compartments</vt:lpstr>
      <vt:lpstr>Holistic Spirituality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NBB AG</dc:title>
  <dc:creator>XP</dc:creator>
  <cp:lastModifiedBy>Juergen Kramer</cp:lastModifiedBy>
  <cp:revision>110</cp:revision>
  <dcterms:created xsi:type="dcterms:W3CDTF">2012-07-26T10:17:04Z</dcterms:created>
  <dcterms:modified xsi:type="dcterms:W3CDTF">2016-03-26T06:54:30Z</dcterms:modified>
</cp:coreProperties>
</file>