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0" r:id="rId4"/>
    <p:sldId id="264" r:id="rId5"/>
    <p:sldId id="258" r:id="rId6"/>
    <p:sldId id="259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3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EDE2"/>
    <a:srgbClr val="40778F"/>
    <a:srgbClr val="3867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777" autoAdjust="0"/>
  </p:normalViewPr>
  <p:slideViewPr>
    <p:cSldViewPr snapToGrid="0" snapToObjects="1">
      <p:cViewPr varScale="1">
        <p:scale>
          <a:sx n="58" d="100"/>
          <a:sy n="58" d="100"/>
        </p:scale>
        <p:origin x="-16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E163A-5AB5-9240-863B-F3F89302347E}" type="datetimeFigureOut">
              <a:rPr lang="en-US" smtClean="0"/>
              <a:t>5/15/2016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26D2F-75F6-E749-8337-FAB93FDEA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27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Dis </a:t>
            </a:r>
            <a:r>
              <a:rPr lang="en-US" dirty="0" err="1" smtClean="0"/>
              <a:t>iets</a:t>
            </a:r>
            <a:r>
              <a:rPr lang="en-US" dirty="0" smtClean="0"/>
              <a:t> </a:t>
            </a:r>
            <a:r>
              <a:rPr lang="en-US" sz="1200" dirty="0" err="1" smtClean="0">
                <a:latin typeface="Gill Sans"/>
                <a:cs typeface="Gill Sans"/>
              </a:rPr>
              <a:t>wat</a:t>
            </a:r>
            <a:r>
              <a:rPr lang="en-US" sz="1200" dirty="0" smtClean="0">
                <a:latin typeface="Gill Sans"/>
                <a:cs typeface="Gill Sans"/>
              </a:rPr>
              <a:t> reeds </a:t>
            </a:r>
            <a:r>
              <a:rPr lang="en-US" sz="1200" dirty="0" err="1" smtClean="0">
                <a:latin typeface="Gill Sans"/>
                <a:cs typeface="Gill Sans"/>
              </a:rPr>
              <a:t>plaasgevind</a:t>
            </a:r>
            <a:r>
              <a:rPr lang="en-US" sz="1200" dirty="0" smtClean="0">
                <a:latin typeface="Gill Sans"/>
                <a:cs typeface="Gill Sans"/>
              </a:rPr>
              <a:t> het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973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</a:t>
            </a:r>
            <a:r>
              <a:rPr lang="en-US" baseline="0" dirty="0" smtClean="0"/>
              <a:t> Maw </a:t>
            </a:r>
            <a:r>
              <a:rPr lang="en-US" baseline="0" dirty="0" err="1" smtClean="0"/>
              <a:t>nie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asof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dit</a:t>
            </a:r>
            <a:r>
              <a:rPr lang="en-US" baseline="0" dirty="0" smtClean="0"/>
              <a:t> absolute </a:t>
            </a:r>
            <a:r>
              <a:rPr lang="en-US" baseline="0" dirty="0" err="1" smtClean="0"/>
              <a:t>waarheid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nie</a:t>
            </a:r>
            <a:r>
              <a:rPr lang="en-US" baseline="0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106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493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493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 smtClean="0"/>
              <a:t>Gawe</a:t>
            </a:r>
            <a:r>
              <a:rPr lang="en-US" dirty="0" smtClean="0"/>
              <a:t> </a:t>
            </a:r>
            <a:r>
              <a:rPr lang="en-US" dirty="0" err="1" smtClean="0"/>
              <a:t>werk</a:t>
            </a:r>
            <a:r>
              <a:rPr lang="en-US" dirty="0" smtClean="0"/>
              <a:t> </a:t>
            </a:r>
            <a:r>
              <a:rPr lang="en-US" dirty="0" err="1" smtClean="0"/>
              <a:t>ook</a:t>
            </a:r>
            <a:r>
              <a:rPr lang="en-US" dirty="0" smtClean="0"/>
              <a:t> </a:t>
            </a:r>
            <a:r>
              <a:rPr lang="en-US" dirty="0" err="1" smtClean="0"/>
              <a:t>saam</a:t>
            </a:r>
            <a:r>
              <a:rPr lang="en-US" dirty="0" smtClean="0"/>
              <a:t> met </a:t>
            </a:r>
            <a:r>
              <a:rPr lang="en-US" dirty="0" err="1" smtClean="0"/>
              <a:t>genesing</a:t>
            </a:r>
            <a:r>
              <a:rPr lang="en-US" dirty="0" smtClean="0"/>
              <a:t>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493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493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611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338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0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97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176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953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542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466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891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91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15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02101-7DC6-FB4B-B62A-9DD99C45095E}" type="datetimeFigureOut">
              <a:rPr lang="en-US" smtClean="0"/>
              <a:t>5/15/2016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081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01034"/>
            <a:ext cx="7772400" cy="1184982"/>
          </a:xfrm>
        </p:spPr>
        <p:txBody>
          <a:bodyPr>
            <a:normAutofit/>
          </a:bodyPr>
          <a:lstStyle/>
          <a:p>
            <a:r>
              <a:rPr lang="en-US" sz="6000" b="1" dirty="0">
                <a:effectLst>
                  <a:glow rad="1270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Die </a:t>
            </a:r>
            <a:r>
              <a:rPr lang="en-US" sz="6000" b="1" dirty="0" err="1">
                <a:effectLst>
                  <a:glow rad="1270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o</a:t>
            </a:r>
            <a:r>
              <a:rPr lang="en-US" sz="6000" b="1" dirty="0" err="1" smtClean="0">
                <a:effectLst>
                  <a:glow rad="1270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ë</a:t>
            </a:r>
            <a:r>
              <a:rPr lang="en-US" sz="6000" b="1" dirty="0" smtClean="0">
                <a:effectLst>
                  <a:glow rad="1270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</a:t>
            </a:r>
            <a:r>
              <a:rPr lang="en-US" sz="6000" b="1" dirty="0">
                <a:effectLst>
                  <a:glow rad="1270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Van God</a:t>
            </a:r>
            <a:r>
              <a:rPr lang="en-ZA" sz="6000" b="1" dirty="0" smtClean="0">
                <a:effectLst>
                  <a:glow rad="1270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</a:t>
            </a:r>
            <a:endParaRPr lang="en-US" sz="6000" b="1" dirty="0">
              <a:effectLst>
                <a:glow rad="1270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9366" y="3247651"/>
            <a:ext cx="7535437" cy="990096"/>
          </a:xfrm>
        </p:spPr>
        <p:txBody>
          <a:bodyPr>
            <a:noAutofit/>
          </a:bodyPr>
          <a:lstStyle/>
          <a:p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270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Gawes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270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van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270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bo-natuurlike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270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270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Insig</a:t>
            </a:r>
            <a:r>
              <a:rPr lang="en-ZA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270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effectLst>
                <a:glow rad="1270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</p:spTree>
    <p:extLst>
      <p:ext uri="{BB962C8B-B14F-4D97-AF65-F5344CB8AC3E}">
        <p14:creationId xmlns:p14="http://schemas.microsoft.com/office/powerpoint/2010/main" val="48079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 err="1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Woord</a:t>
            </a:r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van </a:t>
            </a:r>
            <a:r>
              <a:rPr lang="en-US" sz="4800" b="1" dirty="0" err="1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Kennis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600" i="1" dirty="0">
                <a:latin typeface="Gill Sans MT" panose="020B0502020104020203" pitchFamily="34" charset="0"/>
                <a:cs typeface="Gill Sans"/>
              </a:rPr>
              <a:t>In order to develop this Gift, you have to respond to the “prompting” of the Holy Spirit (which is a particular sense about something that you receive), which you then submit to the person concerned in a non dogmatic way. Be open to make mistakes in order to grow and start off with small and simple </a:t>
            </a:r>
            <a:r>
              <a:rPr lang="en-US" sz="3600" i="1" dirty="0" err="1">
                <a:latin typeface="Gill Sans MT" panose="020B0502020104020203" pitchFamily="34" charset="0"/>
                <a:cs typeface="Gill Sans"/>
              </a:rPr>
              <a:t>Ws.O.K</a:t>
            </a:r>
            <a:r>
              <a:rPr lang="en-US" sz="3600" i="1" dirty="0">
                <a:latin typeface="Gill Sans MT" panose="020B0502020104020203" pitchFamily="34" charset="0"/>
                <a:cs typeface="Gill Sans"/>
              </a:rPr>
              <a:t>. and </a:t>
            </a:r>
            <a:endParaRPr lang="en-US" sz="3600" i="1" dirty="0" smtClean="0">
              <a:latin typeface="Gill Sans MT" panose="020B0502020104020203" pitchFamily="34" charset="0"/>
              <a:cs typeface="Gill Sans"/>
            </a:endParaRPr>
          </a:p>
          <a:p>
            <a:pPr marL="355600" indent="0">
              <a:buNone/>
              <a:tabLst>
                <a:tab pos="444500" algn="l"/>
              </a:tabLst>
            </a:pPr>
            <a:r>
              <a:rPr lang="en-US" sz="3600" i="1" dirty="0" smtClean="0">
                <a:latin typeface="Gill Sans MT" panose="020B0502020104020203" pitchFamily="34" charset="0"/>
                <a:cs typeface="Gill Sans"/>
              </a:rPr>
              <a:t>allow </a:t>
            </a:r>
            <a:r>
              <a:rPr lang="en-US" sz="3600" i="1" dirty="0">
                <a:latin typeface="Gill Sans MT" panose="020B0502020104020203" pitchFamily="34" charset="0"/>
                <a:cs typeface="Gill Sans"/>
              </a:rPr>
              <a:t>them to </a:t>
            </a:r>
            <a:r>
              <a:rPr lang="en-US" sz="3600" i="1" dirty="0" smtClean="0">
                <a:latin typeface="Gill Sans MT" panose="020B0502020104020203" pitchFamily="34" charset="0"/>
                <a:cs typeface="Gill Sans"/>
              </a:rPr>
              <a:t>develop </a:t>
            </a:r>
            <a:r>
              <a:rPr lang="en-US" sz="3600" i="1" dirty="0">
                <a:latin typeface="Gill Sans MT" panose="020B0502020104020203" pitchFamily="34" charset="0"/>
                <a:cs typeface="Gill Sans"/>
              </a:rPr>
              <a:t>and grow</a:t>
            </a:r>
            <a:r>
              <a:rPr lang="en-US" sz="3600" i="1" dirty="0" smtClean="0">
                <a:latin typeface="Gill Sans MT" panose="020B0502020104020203" pitchFamily="34" charset="0"/>
                <a:cs typeface="Gill Sans"/>
              </a:rPr>
              <a:t>.</a:t>
            </a:r>
            <a:endParaRPr lang="en-US" sz="3600" i="1" dirty="0">
              <a:latin typeface="Gill Sans MT" panose="020B0502020104020203" pitchFamily="34" charset="0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01239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 err="1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Woord</a:t>
            </a:r>
            <a:r>
              <a:rPr lang="en-US" sz="4800" b="1" dirty="0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van </a:t>
            </a:r>
            <a:r>
              <a:rPr lang="en-US" sz="4800" b="1" dirty="0" err="1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Wysheid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‘n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Woord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wysheid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:</a:t>
            </a:r>
            <a:endParaRPr lang="en-US" sz="3600" dirty="0">
              <a:latin typeface="Gill Sans MT" panose="020B0502020104020203" pitchFamily="34" charset="0"/>
              <a:cs typeface="Gill Sans"/>
            </a:endParaRPr>
          </a:p>
          <a:p>
            <a:pPr lvl="1"/>
            <a:r>
              <a:rPr lang="en-US" dirty="0">
                <a:latin typeface="Gill Sans MT" panose="020B0502020104020203" pitchFamily="34" charset="0"/>
                <a:cs typeface="Gill Sans"/>
              </a:rPr>
              <a:t>H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et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dikwels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te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doen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met 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die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toekoms</a:t>
            </a:r>
            <a:endParaRPr lang="en-US" dirty="0" smtClean="0">
              <a:latin typeface="Gill Sans MT" panose="020B0502020104020203" pitchFamily="34" charset="0"/>
              <a:cs typeface="Gill Sans"/>
            </a:endParaRPr>
          </a:p>
          <a:p>
            <a:pPr lvl="1"/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Kan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rigting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-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gewend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wees</a:t>
            </a:r>
            <a:endParaRPr lang="en-US" dirty="0" smtClean="0">
              <a:latin typeface="Gill Sans MT" panose="020B0502020104020203" pitchFamily="34" charset="0"/>
              <a:cs typeface="Gill Sans"/>
            </a:endParaRPr>
          </a:p>
          <a:p>
            <a:pPr lvl="1"/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Kan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wysheid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wees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van hoe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om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‘n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woord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kennis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toe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te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pas</a:t>
            </a:r>
          </a:p>
          <a:p>
            <a:pPr lvl="1"/>
            <a:r>
              <a:rPr lang="en-US" dirty="0" smtClean="0">
                <a:latin typeface="Gill Sans MT" panose="020B0502020104020203" pitchFamily="34" charset="0"/>
                <a:cs typeface="Gill Sans"/>
              </a:rPr>
              <a:t>Bo-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natuurlike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Goddelike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wysheid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in 'n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sekere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situasie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239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 err="1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Woord</a:t>
            </a:r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van </a:t>
            </a:r>
            <a:r>
              <a:rPr lang="en-US" sz="4800" b="1" dirty="0" err="1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Wysheid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‘n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Woord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Wysheid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moet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nie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verwar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word met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menslike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wysheid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of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selfs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algemene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Goddelike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wysheid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bv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Salomo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, of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selfs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Jakobus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1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:5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-8; 3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:13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-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17</a:t>
            </a:r>
          </a:p>
          <a:p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Dit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word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dikwels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gedeel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deur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‘n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profetiese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woord</a:t>
            </a:r>
            <a:endParaRPr lang="en-US" sz="3600" dirty="0">
              <a:latin typeface="Gill Sans MT" panose="020B0502020104020203" pitchFamily="34" charset="0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01239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 err="1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Woord</a:t>
            </a:r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van </a:t>
            </a:r>
            <a:r>
              <a:rPr lang="en-US" sz="4800" b="1" dirty="0" err="1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Wysheid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b="1" dirty="0" err="1" smtClean="0">
                <a:latin typeface="Gill Sans MT" panose="020B0502020104020203" pitchFamily="34" charset="0"/>
                <a:cs typeface="Gill Sans"/>
              </a:rPr>
              <a:t>Voorbeelde</a:t>
            </a:r>
            <a:r>
              <a:rPr lang="en-US" sz="3600" b="1" dirty="0" smtClean="0">
                <a:latin typeface="Gill Sans MT" panose="020B0502020104020203" pitchFamily="34" charset="0"/>
                <a:cs typeface="Gill Sans"/>
              </a:rPr>
              <a:t>:</a:t>
            </a:r>
          </a:p>
          <a:p>
            <a:r>
              <a:rPr lang="en-US" sz="3600" dirty="0">
                <a:latin typeface="Gill Sans MT" panose="020B0502020104020203" pitchFamily="34" charset="0"/>
                <a:cs typeface="Gill Sans"/>
              </a:rPr>
              <a:t>Die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aanwysing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van die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diakens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deur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die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Apostels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,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wat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gelei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het tot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geweldige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kerkgroei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(Hand 6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:1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-7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)</a:t>
            </a:r>
          </a:p>
          <a:p>
            <a:r>
              <a:rPr lang="en-US" sz="3600" dirty="0">
                <a:latin typeface="Gill Sans MT" panose="020B0502020104020203" pitchFamily="34" charset="0"/>
                <a:cs typeface="Gill Sans"/>
              </a:rPr>
              <a:t>Jesus het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gereeld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die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Fariseërs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geantwoord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deur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‘n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woord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wysheid</a:t>
            </a:r>
            <a:endParaRPr lang="en-US" sz="3600" dirty="0" smtClean="0">
              <a:latin typeface="Gill Sans MT" panose="020B0502020104020203" pitchFamily="34" charset="0"/>
              <a:cs typeface="Gill Sans"/>
            </a:endParaRPr>
          </a:p>
          <a:p>
            <a:pPr lvl="1"/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Bv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toe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Fariseërs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Jesus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gevra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het of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dit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reg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</a:p>
          <a:p>
            <a:pPr marL="457200" lvl="1" indent="0">
              <a:buNone/>
              <a:tabLst>
                <a:tab pos="723900" algn="l"/>
              </a:tabLst>
            </a:pPr>
            <a:r>
              <a:rPr lang="en-US" dirty="0" smtClean="0">
                <a:latin typeface="Gill Sans MT" panose="020B0502020104020203" pitchFamily="34" charset="0"/>
                <a:cs typeface="Gill Sans"/>
              </a:rPr>
              <a:t>	is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om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aan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die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keiser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belasting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te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betaal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</a:t>
            </a:r>
            <a:endParaRPr lang="en-US" dirty="0" smtClean="0">
              <a:latin typeface="Gill Sans MT" panose="020B0502020104020203" pitchFamily="34" charset="0"/>
              <a:cs typeface="Gill Sans"/>
            </a:endParaRPr>
          </a:p>
          <a:p>
            <a:pPr marL="457200" lvl="1" indent="0">
              <a:buNone/>
              <a:tabLst>
                <a:tab pos="723900" algn="l"/>
              </a:tabLst>
            </a:pPr>
            <a:r>
              <a:rPr lang="en-US" dirty="0" smtClean="0">
                <a:latin typeface="Gill Sans MT" panose="020B0502020104020203" pitchFamily="34" charset="0"/>
                <a:cs typeface="Gill Sans"/>
              </a:rPr>
              <a:t>	(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Matt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. 22:17)</a:t>
            </a:r>
          </a:p>
          <a:p>
            <a:endParaRPr lang="en-US" sz="3600" dirty="0">
              <a:latin typeface="Gill Sans MT" panose="020B0502020104020203" pitchFamily="34" charset="0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01239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 err="1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Woord</a:t>
            </a:r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van </a:t>
            </a:r>
            <a:r>
              <a:rPr lang="en-US" sz="4800" b="1" dirty="0" err="1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Wysheid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Woord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wysheid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word min 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of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meer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op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dieselfde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manier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ontwikkel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as die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woord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kennis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.  </a:t>
            </a:r>
          </a:p>
          <a:p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Die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sleutel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is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jou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vermoë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om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Heilige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Gees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te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hoor</a:t>
            </a:r>
            <a:endParaRPr lang="en-US" sz="3600" dirty="0">
              <a:latin typeface="Gill Sans MT" panose="020B0502020104020203" pitchFamily="34" charset="0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01239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 err="1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Onderskeiding</a:t>
            </a:r>
            <a:r>
              <a:rPr lang="en-US" sz="4800" b="1" dirty="0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van </a:t>
            </a:r>
            <a:r>
              <a:rPr lang="en-US" sz="4800" b="1" dirty="0" err="1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Geeste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Onderskeiding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g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eeste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vind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plaas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wanneer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HG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ons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bewus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maak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van die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geestelike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invloed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of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teenwoordigheid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wat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die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toestand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van 'n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persoon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of 'n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situasie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kan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beïnvloed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.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endParaRPr lang="en-US" sz="3600" dirty="0" smtClean="0">
              <a:latin typeface="Gill Sans MT" panose="020B0502020104020203" pitchFamily="34" charset="0"/>
              <a:cs typeface="Gill Sans"/>
            </a:endParaRPr>
          </a:p>
          <a:p>
            <a:pPr lvl="1"/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Bv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toe Elisa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omring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was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deur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die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Siriese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</a:t>
            </a:r>
            <a:endParaRPr lang="en-US" dirty="0" smtClean="0">
              <a:latin typeface="Gill Sans MT" panose="020B0502020104020203" pitchFamily="34" charset="0"/>
              <a:cs typeface="Gill Sans"/>
            </a:endParaRPr>
          </a:p>
          <a:p>
            <a:pPr marL="457200" lvl="1" indent="0">
              <a:buNone/>
              <a:tabLst>
                <a:tab pos="723900" algn="l"/>
              </a:tabLst>
            </a:pPr>
            <a:r>
              <a:rPr lang="en-US" dirty="0" smtClean="0">
                <a:latin typeface="Gill Sans MT" panose="020B0502020104020203" pitchFamily="34" charset="0"/>
                <a:cs typeface="Gill Sans"/>
              </a:rPr>
              <a:t>	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weermag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, was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hy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bewus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van die </a:t>
            </a:r>
            <a:endParaRPr lang="en-US" dirty="0" smtClean="0">
              <a:latin typeface="Gill Sans MT" panose="020B0502020104020203" pitchFamily="34" charset="0"/>
              <a:cs typeface="Gill Sans"/>
            </a:endParaRPr>
          </a:p>
          <a:p>
            <a:pPr marL="457200" lvl="1" indent="0">
              <a:buNone/>
              <a:tabLst>
                <a:tab pos="723900" algn="l"/>
              </a:tabLst>
            </a:pPr>
            <a:r>
              <a:rPr lang="en-US" dirty="0" smtClean="0">
                <a:latin typeface="Gill Sans MT" panose="020B0502020104020203" pitchFamily="34" charset="0"/>
                <a:cs typeface="Gill Sans"/>
              </a:rPr>
              <a:t>	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engeleskare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(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2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Konings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6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:16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-17)</a:t>
            </a:r>
          </a:p>
          <a:p>
            <a:endParaRPr lang="en-US" sz="3600" dirty="0" smtClean="0">
              <a:latin typeface="Gill Sans MT" panose="020B0502020104020203" pitchFamily="34" charset="0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8313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 err="1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Onderskeiding</a:t>
            </a:r>
            <a:r>
              <a:rPr lang="en-US" sz="4800" b="1" dirty="0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van </a:t>
            </a:r>
            <a:r>
              <a:rPr lang="en-US" sz="4800" b="1" dirty="0" err="1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Geeste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Onderskeiding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geeste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is 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die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bewustheid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van God se Gees (en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engele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)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asook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demoniese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kragte</a:t>
            </a:r>
            <a:endParaRPr lang="en-US" sz="3600" dirty="0">
              <a:latin typeface="Gill Sans MT" panose="020B0502020104020203" pitchFamily="34" charset="0"/>
              <a:cs typeface="Gill Sans"/>
            </a:endParaRPr>
          </a:p>
          <a:p>
            <a:pPr lvl="1"/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Dit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is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nie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net die "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onderskeiding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bose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geeste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”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nie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.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Dit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kan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ook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“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verskynings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” van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engele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insluit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.</a:t>
            </a:r>
          </a:p>
          <a:p>
            <a:pPr lvl="1"/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Bv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Cornelius 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(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Hand 10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:1-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4),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Petrus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(Hand 12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:7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-10), 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Paulus 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(Hand 27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:23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-25).</a:t>
            </a:r>
          </a:p>
        </p:txBody>
      </p:sp>
    </p:spTree>
    <p:extLst>
      <p:ext uri="{BB962C8B-B14F-4D97-AF65-F5344CB8AC3E}">
        <p14:creationId xmlns:p14="http://schemas.microsoft.com/office/powerpoint/2010/main" val="101239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 err="1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Onderskeiding</a:t>
            </a:r>
            <a:r>
              <a:rPr lang="en-US" sz="4800" b="1" dirty="0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van </a:t>
            </a:r>
            <a:r>
              <a:rPr lang="en-US" sz="4800" b="1" dirty="0" err="1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Geeste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Gill Sans MT" panose="020B0502020104020203" pitchFamily="34" charset="0"/>
                <a:cs typeface="Gill Sans"/>
              </a:rPr>
              <a:t>Jesus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demonstreer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hierdie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gawe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voor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seker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genesings</a:t>
            </a:r>
            <a:endParaRPr lang="en-US" sz="3600" dirty="0">
              <a:latin typeface="Gill Sans MT" panose="020B0502020104020203" pitchFamily="34" charset="0"/>
              <a:cs typeface="Gill Sans"/>
            </a:endParaRPr>
          </a:p>
          <a:p>
            <a:pPr lvl="1"/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Bv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. Die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stom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man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agv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bose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geeste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(Matt.9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:32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-33).</a:t>
            </a:r>
          </a:p>
        </p:txBody>
      </p:sp>
    </p:spTree>
    <p:extLst>
      <p:ext uri="{BB962C8B-B14F-4D97-AF65-F5344CB8AC3E}">
        <p14:creationId xmlns:p14="http://schemas.microsoft.com/office/powerpoint/2010/main" val="388313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 err="1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Onderskeiding</a:t>
            </a:r>
            <a:r>
              <a:rPr lang="en-US" sz="4800" b="1" dirty="0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van </a:t>
            </a:r>
            <a:r>
              <a:rPr lang="en-US" sz="4800" b="1" dirty="0" err="1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Geeste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73201"/>
            <a:ext cx="8229600" cy="2921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3600" i="1" dirty="0">
                <a:latin typeface="Gill Sans MT"/>
                <a:cs typeface="Gill Sans MT"/>
              </a:rPr>
              <a:t>The more aware that we become of God’s presence through spending time with Him and consciously thinking about Him, the more sensitive we will become to the spirit realm. </a:t>
            </a:r>
            <a:endParaRPr lang="en-US" sz="3600" i="1" dirty="0">
              <a:latin typeface="Gill Sans MT"/>
              <a:cs typeface="Gill Sans MT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3749469"/>
            <a:ext cx="6286500" cy="24764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ZA" sz="3600" i="1" dirty="0" smtClean="0">
                <a:solidFill>
                  <a:prstClr val="black"/>
                </a:solidFill>
                <a:latin typeface="Gill Sans MT"/>
                <a:cs typeface="Gill Sans MT"/>
              </a:rPr>
              <a:t>However, remember that this is a </a:t>
            </a:r>
            <a:r>
              <a:rPr lang="en-ZA" sz="3600" b="1" i="1" dirty="0" smtClean="0">
                <a:solidFill>
                  <a:prstClr val="black"/>
                </a:solidFill>
                <a:latin typeface="Gill Sans MT"/>
                <a:cs typeface="Gill Sans MT"/>
              </a:rPr>
              <a:t>Gift </a:t>
            </a:r>
            <a:r>
              <a:rPr lang="en-ZA" sz="3600" i="1" dirty="0" smtClean="0">
                <a:solidFill>
                  <a:prstClr val="black"/>
                </a:solidFill>
                <a:latin typeface="Gill Sans MT"/>
                <a:cs typeface="Gill Sans MT"/>
              </a:rPr>
              <a:t>of the Holy Spirit, so it cannot be earned through self-sacrifice or human effort on our part.</a:t>
            </a:r>
            <a:endParaRPr lang="en-US" sz="3600" i="1" dirty="0">
              <a:solidFill>
                <a:prstClr val="black"/>
              </a:solidFill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388313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Die </a:t>
            </a:r>
            <a:r>
              <a:rPr lang="en-US" sz="4800" b="1" dirty="0" err="1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Oë</a:t>
            </a:r>
            <a:r>
              <a:rPr lang="en-US" sz="4800" b="1" dirty="0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Van God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err="1">
                <a:latin typeface="Gill Sans MT" panose="020B0502020104020203" pitchFamily="34" charset="0"/>
                <a:cs typeface="Gill Sans"/>
              </a:rPr>
              <a:t>Gawes</a:t>
            </a:r>
            <a:r>
              <a:rPr lang="en-US" sz="3600" b="1" dirty="0"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sz="3600" b="1" dirty="0" err="1">
                <a:latin typeface="Gill Sans MT" panose="020B0502020104020203" pitchFamily="34" charset="0"/>
                <a:cs typeface="Gill Sans"/>
              </a:rPr>
              <a:t>bo-natuurlike</a:t>
            </a:r>
            <a:r>
              <a:rPr lang="en-US" sz="3600" b="1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b="1" dirty="0" err="1" smtClean="0">
                <a:latin typeface="Gill Sans MT" panose="020B0502020104020203" pitchFamily="34" charset="0"/>
                <a:cs typeface="Gill Sans"/>
              </a:rPr>
              <a:t>Insig</a:t>
            </a:r>
            <a:r>
              <a:rPr lang="en-US" sz="3600" b="1" dirty="0" smtClean="0">
                <a:latin typeface="Gill Sans MT" panose="020B0502020104020203" pitchFamily="34" charset="0"/>
                <a:cs typeface="Gill Sans"/>
              </a:rPr>
              <a:t>:</a:t>
            </a:r>
            <a:endParaRPr lang="en-US" sz="3600" b="1" dirty="0">
              <a:latin typeface="Gill Sans MT" panose="020B0502020104020203" pitchFamily="34" charset="0"/>
              <a:cs typeface="Gill Sans"/>
            </a:endParaRPr>
          </a:p>
          <a:p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Woord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Kennis</a:t>
            </a:r>
            <a:endParaRPr lang="en-US" sz="3600" dirty="0" smtClean="0">
              <a:latin typeface="Gill Sans MT" panose="020B0502020104020203" pitchFamily="34" charset="0"/>
              <a:cs typeface="Gill Sans"/>
            </a:endParaRPr>
          </a:p>
          <a:p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Woord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Wysheid</a:t>
            </a:r>
            <a:endParaRPr lang="en-US" sz="3600" dirty="0" smtClean="0">
              <a:latin typeface="Gill Sans MT" panose="020B0502020104020203" pitchFamily="34" charset="0"/>
              <a:cs typeface="Gill Sans"/>
            </a:endParaRPr>
          </a:p>
          <a:p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Onderskeiding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Geeste</a:t>
            </a:r>
            <a:endParaRPr lang="en-US" sz="3600" dirty="0">
              <a:latin typeface="Gill Sans MT" panose="020B0502020104020203" pitchFamily="34" charset="0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2944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Die </a:t>
            </a:r>
            <a:r>
              <a:rPr lang="en-US" sz="4800" b="1" dirty="0" err="1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Oë</a:t>
            </a:r>
            <a:r>
              <a:rPr lang="en-US" sz="4800" b="1" dirty="0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Van God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err="1">
                <a:latin typeface="Gill Sans MT" panose="020B0502020104020203" pitchFamily="34" charset="0"/>
                <a:cs typeface="Gill Sans"/>
              </a:rPr>
              <a:t>Gawes</a:t>
            </a:r>
            <a:r>
              <a:rPr lang="en-US" sz="3600" b="1" dirty="0"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sz="3600" b="1" dirty="0" err="1">
                <a:latin typeface="Gill Sans MT" panose="020B0502020104020203" pitchFamily="34" charset="0"/>
                <a:cs typeface="Gill Sans"/>
              </a:rPr>
              <a:t>bo-natuurlike</a:t>
            </a:r>
            <a:r>
              <a:rPr lang="en-US" sz="3600" b="1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b="1" dirty="0" err="1" smtClean="0">
                <a:latin typeface="Gill Sans MT" panose="020B0502020104020203" pitchFamily="34" charset="0"/>
                <a:cs typeface="Gill Sans"/>
              </a:rPr>
              <a:t>Insig</a:t>
            </a:r>
            <a:r>
              <a:rPr lang="en-US" sz="3600" b="1" dirty="0" smtClean="0">
                <a:latin typeface="Gill Sans MT" panose="020B0502020104020203" pitchFamily="34" charset="0"/>
                <a:cs typeface="Gill Sans"/>
              </a:rPr>
              <a:t>:</a:t>
            </a:r>
          </a:p>
          <a:p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Hierdie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gawes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is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gebaseer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op ‘n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openbaring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ontvang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van die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Heilige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Gees</a:t>
            </a:r>
          </a:p>
          <a:p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H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eilige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Gees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wys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jou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iets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waaroor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jy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geen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feitelike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bewyse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het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nie</a:t>
            </a:r>
            <a:endParaRPr lang="en-US" sz="3600" dirty="0">
              <a:latin typeface="Gill Sans MT" panose="020B0502020104020203" pitchFamily="34" charset="0"/>
              <a:cs typeface="Gill Sans"/>
            </a:endParaRPr>
          </a:p>
          <a:p>
            <a:pPr lvl="1"/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Jy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weet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dat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jy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weet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, 	maar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jy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weet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nie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</a:p>
          <a:p>
            <a:pPr marL="457200" lvl="1" indent="0">
              <a:buNone/>
              <a:tabLst>
                <a:tab pos="714375" algn="l"/>
              </a:tabLst>
            </a:pPr>
            <a:r>
              <a:rPr lang="en-US" dirty="0" smtClean="0">
                <a:latin typeface="Gill Sans MT" panose="020B0502020104020203" pitchFamily="34" charset="0"/>
                <a:cs typeface="Gill Sans"/>
              </a:rPr>
              <a:t>	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hoekom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jy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weet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nie</a:t>
            </a:r>
            <a:endParaRPr lang="en-US" dirty="0" smtClean="0">
              <a:latin typeface="Gill Sans MT" panose="020B0502020104020203" pitchFamily="34" charset="0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61677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Die </a:t>
            </a:r>
            <a:r>
              <a:rPr lang="en-US" sz="4800" b="1" dirty="0" err="1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Oë</a:t>
            </a:r>
            <a:r>
              <a:rPr lang="en-US" sz="4800" b="1" dirty="0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Van God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err="1">
                <a:latin typeface="Gill Sans MT" panose="020B0502020104020203" pitchFamily="34" charset="0"/>
                <a:cs typeface="Gill Sans"/>
              </a:rPr>
              <a:t>Gawes</a:t>
            </a:r>
            <a:r>
              <a:rPr lang="en-US" sz="3600" b="1" dirty="0"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sz="3600" b="1" dirty="0" err="1">
                <a:latin typeface="Gill Sans MT" panose="020B0502020104020203" pitchFamily="34" charset="0"/>
                <a:cs typeface="Gill Sans"/>
              </a:rPr>
              <a:t>bo-natuurlike</a:t>
            </a:r>
            <a:r>
              <a:rPr lang="en-US" sz="3600" b="1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b="1" dirty="0" err="1" smtClean="0">
                <a:latin typeface="Gill Sans MT" panose="020B0502020104020203" pitchFamily="34" charset="0"/>
                <a:cs typeface="Gill Sans"/>
              </a:rPr>
              <a:t>Insig</a:t>
            </a:r>
            <a:r>
              <a:rPr lang="en-US" sz="3600" b="1" dirty="0" smtClean="0">
                <a:latin typeface="Gill Sans MT" panose="020B0502020104020203" pitchFamily="34" charset="0"/>
                <a:cs typeface="Gill Sans"/>
              </a:rPr>
              <a:t>:</a:t>
            </a:r>
          </a:p>
          <a:p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Heilige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Gees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kan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ook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drome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en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visies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gebruik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om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hierdie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openbaringe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te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wys</a:t>
            </a:r>
            <a:endParaRPr lang="en-US" sz="3600" dirty="0">
              <a:latin typeface="Gill Sans MT" panose="020B0502020104020203" pitchFamily="34" charset="0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17470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 err="1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Woord</a:t>
            </a:r>
            <a:r>
              <a:rPr lang="en-US" sz="4800" b="1" dirty="0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van </a:t>
            </a:r>
            <a:r>
              <a:rPr lang="en-US" sz="4800" b="1" dirty="0" err="1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Kennis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‘n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Woord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kennis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is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waar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Heilige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Gees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sekere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inligting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of </a:t>
            </a:r>
            <a:r>
              <a:rPr lang="en-US" sz="3600" dirty="0" err="1">
                <a:latin typeface="Gill Sans MT" panose="020B0502020104020203" pitchFamily="34" charset="0"/>
                <a:cs typeface="Gill Sans"/>
              </a:rPr>
              <a:t>insig</a:t>
            </a:r>
            <a:r>
              <a:rPr lang="en-US" sz="3600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openbaar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met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betrekking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tot ‘n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spesifieke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gebeurtenis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of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situasie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in ‘n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persoon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se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lewe</a:t>
            </a:r>
            <a:endParaRPr lang="en-US" sz="3600" dirty="0" smtClean="0">
              <a:latin typeface="Gill Sans MT" panose="020B0502020104020203" pitchFamily="34" charset="0"/>
              <a:cs typeface="Gill Sans"/>
            </a:endParaRPr>
          </a:p>
          <a:p>
            <a:pPr lvl="1"/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Woord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Kennis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is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altyd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in die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verlede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of </a:t>
            </a:r>
            <a:r>
              <a:rPr lang="en-US" dirty="0" err="1">
                <a:latin typeface="Gill Sans MT" panose="020B0502020104020203" pitchFamily="34" charset="0"/>
                <a:cs typeface="Gill Sans"/>
              </a:rPr>
              <a:t>teenwoordige</a:t>
            </a:r>
            <a:r>
              <a:rPr lang="en-US" dirty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tyd</a:t>
            </a:r>
            <a:endParaRPr lang="en-US" dirty="0">
              <a:latin typeface="Gill Sans MT" panose="020B0502020104020203" pitchFamily="34" charset="0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12960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 err="1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Woord</a:t>
            </a:r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van </a:t>
            </a:r>
            <a:r>
              <a:rPr lang="en-US" sz="4800" b="1" dirty="0" err="1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Kennis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‘n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Woord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kennis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bring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gewoonlik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‘n “release” in die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persoon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se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lewe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en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werk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saam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met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ander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gawes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(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profeties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,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genesing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)</a:t>
            </a:r>
          </a:p>
          <a:p>
            <a:endParaRPr lang="en-US" sz="3600" dirty="0">
              <a:latin typeface="Gill Sans MT" panose="020B0502020104020203" pitchFamily="34" charset="0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12960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 err="1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Woord</a:t>
            </a:r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van </a:t>
            </a:r>
            <a:r>
              <a:rPr lang="en-US" sz="4800" b="1" dirty="0" err="1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Kennis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err="1" smtClean="0">
                <a:latin typeface="Gill Sans MT" panose="020B0502020104020203" pitchFamily="34" charset="0"/>
                <a:cs typeface="Gill Sans"/>
              </a:rPr>
              <a:t>Voorbeelde</a:t>
            </a:r>
            <a:r>
              <a:rPr lang="en-US" sz="3600" b="1" dirty="0" smtClean="0">
                <a:latin typeface="Gill Sans MT" panose="020B0502020104020203" pitchFamily="34" charset="0"/>
                <a:cs typeface="Gill Sans"/>
              </a:rPr>
              <a:t>:</a:t>
            </a:r>
          </a:p>
          <a:p>
            <a:r>
              <a:rPr lang="en-US" sz="3600" dirty="0">
                <a:latin typeface="Gill Sans MT" panose="020B0502020104020203" pitchFamily="34" charset="0"/>
                <a:cs typeface="Gill Sans"/>
              </a:rPr>
              <a:t>Ananias en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Saffira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(Hand. 5:1-10)</a:t>
            </a:r>
          </a:p>
          <a:p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Natanael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(1:47-48)</a:t>
            </a:r>
          </a:p>
          <a:p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Die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vrou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van Samaria (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Joh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. 4:16-18)</a:t>
            </a:r>
            <a:endParaRPr lang="en-US" sz="3600" dirty="0">
              <a:latin typeface="Gill Sans MT" panose="020B0502020104020203" pitchFamily="34" charset="0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406357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 err="1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Woord</a:t>
            </a:r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van </a:t>
            </a:r>
            <a:r>
              <a:rPr lang="en-US" sz="4800" b="1" dirty="0" err="1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Kennis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latin typeface="Gill Sans MT" panose="020B0502020104020203" pitchFamily="34" charset="0"/>
                <a:cs typeface="Gill Sans"/>
              </a:rPr>
              <a:t>Hoe </a:t>
            </a:r>
            <a:r>
              <a:rPr lang="en-US" sz="3600" b="1" dirty="0" err="1" smtClean="0">
                <a:latin typeface="Gill Sans MT" panose="020B0502020104020203" pitchFamily="34" charset="0"/>
                <a:cs typeface="Gill Sans"/>
              </a:rPr>
              <a:t>lyk</a:t>
            </a:r>
            <a:r>
              <a:rPr lang="en-US" sz="3600" b="1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b="1" dirty="0" err="1" smtClean="0">
                <a:latin typeface="Gill Sans MT" panose="020B0502020104020203" pitchFamily="34" charset="0"/>
                <a:cs typeface="Gill Sans"/>
              </a:rPr>
              <a:t>dit</a:t>
            </a:r>
            <a:r>
              <a:rPr lang="en-US" sz="3600" b="1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b="1" dirty="0" err="1" smtClean="0">
                <a:latin typeface="Gill Sans MT" panose="020B0502020104020203" pitchFamily="34" charset="0"/>
                <a:cs typeface="Gill Sans"/>
              </a:rPr>
              <a:t>vandag</a:t>
            </a:r>
            <a:r>
              <a:rPr lang="en-US" sz="3600" b="1" dirty="0" smtClean="0">
                <a:latin typeface="Gill Sans MT" panose="020B0502020104020203" pitchFamily="34" charset="0"/>
                <a:cs typeface="Gill Sans"/>
              </a:rPr>
              <a:t>:</a:t>
            </a:r>
          </a:p>
          <a:p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Woorde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Kennis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kan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kragtig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gebruik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word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tydens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gebed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en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intersessie</a:t>
            </a:r>
            <a:endParaRPr lang="en-US" sz="3600" dirty="0" smtClean="0">
              <a:latin typeface="Gill Sans MT" panose="020B0502020104020203" pitchFamily="34" charset="0"/>
              <a:cs typeface="Gill Sans"/>
            </a:endParaRPr>
          </a:p>
          <a:p>
            <a:pPr lvl="1"/>
            <a:r>
              <a:rPr lang="en-US" dirty="0" smtClean="0">
                <a:latin typeface="Gill Sans MT" panose="020B0502020104020203" pitchFamily="34" charset="0"/>
                <a:cs typeface="Gill Sans"/>
              </a:rPr>
              <a:t>Bring “release”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soos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sake </a:t>
            </a:r>
            <a:r>
              <a:rPr lang="en-US" dirty="0" err="1" smtClean="0">
                <a:latin typeface="Gill Sans MT" panose="020B0502020104020203" pitchFamily="34" charset="0"/>
                <a:cs typeface="Gill Sans"/>
              </a:rPr>
              <a:t>deurbid</a:t>
            </a:r>
            <a:r>
              <a:rPr lang="en-US" dirty="0" smtClean="0">
                <a:latin typeface="Gill Sans MT" panose="020B0502020104020203" pitchFamily="34" charset="0"/>
                <a:cs typeface="Gill Sans"/>
              </a:rPr>
              <a:t> word!</a:t>
            </a:r>
            <a:endParaRPr lang="en-US" dirty="0">
              <a:latin typeface="Gill Sans MT" panose="020B0502020104020203" pitchFamily="34" charset="0"/>
              <a:cs typeface="Gill Sans"/>
            </a:endParaRPr>
          </a:p>
          <a:p>
            <a:pPr lvl="0"/>
            <a:r>
              <a:rPr lang="en-US" sz="3600" dirty="0" err="1" smtClean="0">
                <a:solidFill>
                  <a:prstClr val="black"/>
                </a:solidFill>
                <a:latin typeface="Gill Sans MT" panose="020B0502020104020203" pitchFamily="34" charset="0"/>
                <a:cs typeface="Gill Sans"/>
              </a:rPr>
              <a:t>Woorde</a:t>
            </a:r>
            <a:r>
              <a:rPr lang="en-US" sz="3600" dirty="0" smtClean="0">
                <a:solidFill>
                  <a:prstClr val="black"/>
                </a:solidFill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sz="3600" dirty="0" err="1" smtClean="0">
                <a:solidFill>
                  <a:prstClr val="black"/>
                </a:solidFill>
                <a:latin typeface="Gill Sans MT" panose="020B0502020104020203" pitchFamily="34" charset="0"/>
                <a:cs typeface="Gill Sans"/>
              </a:rPr>
              <a:t>kennis</a:t>
            </a:r>
            <a:r>
              <a:rPr lang="en-US" sz="3600" dirty="0" smtClean="0">
                <a:solidFill>
                  <a:prstClr val="black"/>
                </a:solidFill>
                <a:latin typeface="Gill Sans MT" panose="020B0502020104020203" pitchFamily="34" charset="0"/>
                <a:cs typeface="Gill Sans"/>
              </a:rPr>
              <a:t> loop </a:t>
            </a:r>
            <a:r>
              <a:rPr lang="en-US" sz="3600" dirty="0" err="1" smtClean="0">
                <a:solidFill>
                  <a:prstClr val="black"/>
                </a:solidFill>
                <a:latin typeface="Gill Sans MT" panose="020B0502020104020203" pitchFamily="34" charset="0"/>
                <a:cs typeface="Gill Sans"/>
              </a:rPr>
              <a:t>gewoonlik</a:t>
            </a:r>
            <a:r>
              <a:rPr lang="en-US" sz="3600" dirty="0" smtClean="0">
                <a:solidFill>
                  <a:prstClr val="black"/>
                </a:solidFill>
                <a:latin typeface="Gill Sans MT" panose="020B0502020104020203" pitchFamily="34" charset="0"/>
                <a:cs typeface="Gill Sans"/>
              </a:rPr>
              <a:t> hand </a:t>
            </a:r>
            <a:r>
              <a:rPr lang="en-US" sz="3600" dirty="0" err="1" smtClean="0">
                <a:solidFill>
                  <a:prstClr val="black"/>
                </a:solidFill>
                <a:latin typeface="Gill Sans MT" panose="020B0502020104020203" pitchFamily="34" charset="0"/>
                <a:cs typeface="Gill Sans"/>
              </a:rPr>
              <a:t>aan</a:t>
            </a:r>
            <a:r>
              <a:rPr lang="en-US" sz="3600" dirty="0" smtClean="0">
                <a:solidFill>
                  <a:prstClr val="black"/>
                </a:solidFill>
                <a:latin typeface="Gill Sans MT" panose="020B0502020104020203" pitchFamily="34" charset="0"/>
                <a:cs typeface="Gill Sans"/>
              </a:rPr>
              <a:t> hand met </a:t>
            </a:r>
            <a:r>
              <a:rPr lang="en-US" sz="3600" dirty="0" err="1" smtClean="0">
                <a:solidFill>
                  <a:prstClr val="black"/>
                </a:solidFill>
                <a:latin typeface="Gill Sans MT" panose="020B0502020104020203" pitchFamily="34" charset="0"/>
                <a:cs typeface="Gill Sans"/>
              </a:rPr>
              <a:t>bo-natuurlike</a:t>
            </a:r>
            <a:r>
              <a:rPr lang="en-US" sz="3600" dirty="0" smtClean="0">
                <a:solidFill>
                  <a:prstClr val="black"/>
                </a:solidFill>
                <a:latin typeface="Gill Sans MT" panose="020B0502020104020203" pitchFamily="34" charset="0"/>
                <a:cs typeface="Gill Sans"/>
              </a:rPr>
              <a:t> </a:t>
            </a:r>
          </a:p>
          <a:p>
            <a:pPr marL="0" lvl="0" indent="0">
              <a:buNone/>
              <a:tabLst>
                <a:tab pos="357188" algn="l"/>
              </a:tabLst>
            </a:pPr>
            <a:r>
              <a:rPr lang="en-US" sz="3600" dirty="0" smtClean="0">
                <a:solidFill>
                  <a:prstClr val="black"/>
                </a:solidFill>
                <a:latin typeface="Gill Sans MT" panose="020B0502020104020203" pitchFamily="34" charset="0"/>
                <a:cs typeface="Gill Sans"/>
              </a:rPr>
              <a:t>	</a:t>
            </a:r>
            <a:r>
              <a:rPr lang="en-US" sz="3600" dirty="0" err="1" smtClean="0">
                <a:solidFill>
                  <a:prstClr val="black"/>
                </a:solidFill>
                <a:latin typeface="Gill Sans MT" panose="020B0502020104020203" pitchFamily="34" charset="0"/>
                <a:cs typeface="Gill Sans"/>
              </a:rPr>
              <a:t>genesings</a:t>
            </a:r>
            <a:endParaRPr lang="en-US" dirty="0" smtClean="0">
              <a:latin typeface="Gill Sans MT" panose="020B0502020104020203" pitchFamily="34" charset="0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406357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 err="1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Woord</a:t>
            </a:r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 van </a:t>
            </a:r>
            <a:r>
              <a:rPr lang="en-US" sz="4800" b="1" dirty="0" err="1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Kennis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Heilige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Gees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gebruik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gereeld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Woorde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van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Kennis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in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evangelisasie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om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‘n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persoon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se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geloof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op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te</a:t>
            </a:r>
            <a:r>
              <a:rPr lang="en-US" sz="3600" dirty="0" smtClean="0">
                <a:latin typeface="Gill Sans MT" panose="020B0502020104020203" pitchFamily="34" charset="0"/>
                <a:cs typeface="Gill Sans"/>
              </a:rPr>
              <a:t> </a:t>
            </a:r>
            <a:r>
              <a:rPr lang="en-US" sz="3600" dirty="0" err="1" smtClean="0">
                <a:latin typeface="Gill Sans MT" panose="020B0502020104020203" pitchFamily="34" charset="0"/>
                <a:cs typeface="Gill Sans"/>
              </a:rPr>
              <a:t>bou</a:t>
            </a:r>
            <a:endParaRPr lang="en-US" sz="3600" dirty="0">
              <a:latin typeface="Gill Sans MT" panose="020B0502020104020203" pitchFamily="34" charset="0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406357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1910</TotalTime>
  <Words>688</Words>
  <Application>Microsoft Office PowerPoint</Application>
  <PresentationFormat>On-screen Show (4:3)</PresentationFormat>
  <Paragraphs>80</Paragraphs>
  <Slides>18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Die oë Van God </vt:lpstr>
      <vt:lpstr>Die Oë Van God</vt:lpstr>
      <vt:lpstr>Die Oë Van God</vt:lpstr>
      <vt:lpstr>Die Oë Van God</vt:lpstr>
      <vt:lpstr>Woord van Kennis</vt:lpstr>
      <vt:lpstr>Woord van Kennis</vt:lpstr>
      <vt:lpstr>Woord van Kennis</vt:lpstr>
      <vt:lpstr>Woord van Kennis</vt:lpstr>
      <vt:lpstr>Woord van Kennis</vt:lpstr>
      <vt:lpstr>Woord van Kennis</vt:lpstr>
      <vt:lpstr>Woord van Wysheid</vt:lpstr>
      <vt:lpstr>Woord van Wysheid</vt:lpstr>
      <vt:lpstr>Woord van Wysheid</vt:lpstr>
      <vt:lpstr>Woord van Wysheid</vt:lpstr>
      <vt:lpstr>Onderskeiding van Geeste</vt:lpstr>
      <vt:lpstr>Onderskeiding van Geeste</vt:lpstr>
      <vt:lpstr>Onderskeiding van Geeste</vt:lpstr>
      <vt:lpstr>Onderskeiding van Geeste</vt:lpstr>
    </vt:vector>
  </TitlesOfParts>
  <Company>Private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Waldemar Conradie</dc:creator>
  <cp:lastModifiedBy>Conradie</cp:lastModifiedBy>
  <cp:revision>24</cp:revision>
  <dcterms:created xsi:type="dcterms:W3CDTF">2016-05-11T10:06:59Z</dcterms:created>
  <dcterms:modified xsi:type="dcterms:W3CDTF">2016-05-15T06:19:31Z</dcterms:modified>
</cp:coreProperties>
</file>