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90" r:id="rId2"/>
    <p:sldId id="272" r:id="rId3"/>
    <p:sldId id="273" r:id="rId4"/>
    <p:sldId id="278" r:id="rId5"/>
    <p:sldId id="274" r:id="rId6"/>
    <p:sldId id="275" r:id="rId7"/>
    <p:sldId id="258" r:id="rId8"/>
    <p:sldId id="257" r:id="rId9"/>
    <p:sldId id="260" r:id="rId10"/>
    <p:sldId id="276" r:id="rId11"/>
    <p:sldId id="262" r:id="rId12"/>
    <p:sldId id="259" r:id="rId13"/>
    <p:sldId id="286" r:id="rId14"/>
    <p:sldId id="279" r:id="rId15"/>
    <p:sldId id="261" r:id="rId16"/>
    <p:sldId id="277" r:id="rId17"/>
    <p:sldId id="280" r:id="rId18"/>
    <p:sldId id="263" r:id="rId19"/>
    <p:sldId id="287" r:id="rId20"/>
    <p:sldId id="265" r:id="rId21"/>
    <p:sldId id="284" r:id="rId22"/>
    <p:sldId id="285" r:id="rId23"/>
    <p:sldId id="283" r:id="rId24"/>
    <p:sldId id="268" r:id="rId25"/>
    <p:sldId id="269" r:id="rId26"/>
    <p:sldId id="288" r:id="rId27"/>
    <p:sldId id="289" r:id="rId28"/>
    <p:sldId id="292" r:id="rId29"/>
    <p:sldId id="291" r:id="rId3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EA88"/>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630" autoAdjust="0"/>
  </p:normalViewPr>
  <p:slideViewPr>
    <p:cSldViewPr>
      <p:cViewPr>
        <p:scale>
          <a:sx n="69" d="100"/>
          <a:sy n="69" d="100"/>
        </p:scale>
        <p:origin x="1200" y="-512"/>
      </p:cViewPr>
      <p:guideLst>
        <p:guide orient="horz" pos="2160"/>
        <p:guide pos="2880"/>
      </p:guideLst>
    </p:cSldViewPr>
  </p:slideViewPr>
  <p:notesTextViewPr>
    <p:cViewPr>
      <p:scale>
        <a:sx n="100" d="100"/>
        <a:sy n="100" d="100"/>
      </p:scale>
      <p:origin x="0" y="-592"/>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039F35F-4425-4B7C-894B-E63BC92BB807}" type="datetimeFigureOut">
              <a:rPr lang="en-US"/>
              <a:pPr>
                <a:defRPr/>
              </a:pPr>
              <a:t>7/21/2016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3CA5E79A-8E38-4C2C-846D-F48B85828E0A}"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Fruit Inspection: Religion vs. Relationship</a:t>
            </a:r>
          </a:p>
          <a:p>
            <a:r>
              <a:rPr lang="en-US" sz="1200" i="1" kern="1200" dirty="0">
                <a:solidFill>
                  <a:schemeClr val="tx1"/>
                </a:solidFill>
                <a:effectLst/>
                <a:latin typeface="+mn-lt"/>
                <a:ea typeface="+mn-ea"/>
                <a:cs typeface="+mn-cs"/>
              </a:rPr>
              <a:t>Needed: large bunch of bananas</a:t>
            </a:r>
            <a:endParaRPr lang="en-US" sz="1200" kern="1200" dirty="0">
              <a:solidFill>
                <a:schemeClr val="tx1"/>
              </a:solidFill>
              <a:effectLst/>
              <a:latin typeface="+mn-lt"/>
              <a:ea typeface="+mn-ea"/>
              <a:cs typeface="+mn-cs"/>
            </a:endParaRPr>
          </a:p>
          <a:p>
            <a:r>
              <a:rPr lang="en-US" sz="1200" i="0" kern="1200" dirty="0">
                <a:solidFill>
                  <a:schemeClr val="tx1"/>
                </a:solidFill>
                <a:effectLst/>
                <a:latin typeface="+mn-lt"/>
                <a:ea typeface="+mn-ea"/>
                <a:cs typeface="+mn-cs"/>
              </a:rPr>
              <a:t>Bible is God’s Story. </a:t>
            </a:r>
            <a:endParaRPr lang="en-US" sz="1200" kern="1200" dirty="0">
              <a:solidFill>
                <a:schemeClr val="tx1"/>
              </a:solidFill>
              <a:effectLst/>
              <a:latin typeface="+mn-lt"/>
              <a:ea typeface="+mn-ea"/>
              <a:cs typeface="+mn-cs"/>
            </a:endParaRPr>
          </a:p>
          <a:p>
            <a:r>
              <a:rPr lang="en-US" sz="1200" i="0" kern="1200" dirty="0">
                <a:solidFill>
                  <a:schemeClr val="tx1"/>
                </a:solidFill>
                <a:effectLst/>
                <a:latin typeface="+mn-lt"/>
                <a:ea typeface="+mn-ea"/>
                <a:cs typeface="+mn-cs"/>
              </a:rPr>
              <a:t>What is important to Him?</a:t>
            </a:r>
          </a:p>
          <a:p>
            <a:r>
              <a:rPr lang="en-US" sz="1200" i="0" kern="1200" dirty="0">
                <a:solidFill>
                  <a:schemeClr val="tx1"/>
                </a:solidFill>
                <a:effectLst/>
                <a:latin typeface="+mn-lt"/>
                <a:ea typeface="+mn-ea"/>
                <a:cs typeface="+mn-cs"/>
              </a:rPr>
              <a:t>You-Tube: Book of Acts in Three Minutes. Let’s challenge ourselves!</a:t>
            </a:r>
            <a:endParaRPr lang="en-US" sz="1200" kern="1200" dirty="0">
              <a:solidFill>
                <a:schemeClr val="tx1"/>
              </a:solidFill>
              <a:effectLst/>
              <a:latin typeface="+mn-lt"/>
              <a:ea typeface="+mn-ea"/>
              <a:cs typeface="+mn-cs"/>
            </a:endParaRPr>
          </a:p>
          <a:p>
            <a:r>
              <a:rPr lang="en-US" sz="1200" i="0" kern="1200" dirty="0">
                <a:solidFill>
                  <a:schemeClr val="tx1"/>
                </a:solidFill>
                <a:effectLst/>
                <a:latin typeface="+mn-lt"/>
                <a:ea typeface="+mn-ea"/>
                <a:cs typeface="+mn-cs"/>
              </a:rPr>
              <a:t>Let’s do an aerial tour - a quick flyover of the entire Biblical landscape</a:t>
            </a:r>
            <a:endParaRPr lang="en-US" sz="1200" kern="1200" dirty="0">
              <a:solidFill>
                <a:schemeClr val="tx1"/>
              </a:solidFill>
              <a:effectLst/>
              <a:latin typeface="+mn-lt"/>
              <a:ea typeface="+mn-ea"/>
              <a:cs typeface="+mn-cs"/>
            </a:endParaRPr>
          </a:p>
          <a:p>
            <a:r>
              <a:rPr lang="en-US" sz="1200" i="0" kern="1200" dirty="0">
                <a:solidFill>
                  <a:schemeClr val="tx1"/>
                </a:solidFill>
                <a:effectLst/>
                <a:latin typeface="+mn-lt"/>
                <a:ea typeface="+mn-ea"/>
                <a:cs typeface="+mn-cs"/>
              </a:rPr>
              <a:t>Can’t focus on everything so we are going to concentrate our search on “What is God after? What is His desire and purpose concerning humanity?”</a:t>
            </a:r>
            <a:endParaRPr lang="en-US" sz="1200" kern="1200" dirty="0">
              <a:solidFill>
                <a:schemeClr val="tx1"/>
              </a:solidFill>
              <a:effectLst/>
              <a:latin typeface="+mn-lt"/>
              <a:ea typeface="+mn-ea"/>
              <a:cs typeface="+mn-cs"/>
            </a:endParaRPr>
          </a:p>
          <a:p>
            <a:r>
              <a:rPr lang="en-US" sz="1200" i="0" kern="1200" dirty="0">
                <a:solidFill>
                  <a:schemeClr val="tx1"/>
                </a:solidFill>
                <a:effectLst/>
                <a:latin typeface="+mn-lt"/>
                <a:ea typeface="+mn-ea"/>
                <a:cs typeface="+mn-cs"/>
              </a:rPr>
              <a:t>The Book of Hebrews mentions that God has a single unchanging purpose. Let’s look for that.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CA5E79A-8E38-4C2C-846D-F48B85828E0A}" type="slidenum">
              <a:rPr lang="en-US" altLang="en-US" smtClean="0"/>
              <a:pPr/>
              <a:t>1</a:t>
            </a:fld>
            <a:endParaRPr lang="en-US" altLang="en-US"/>
          </a:p>
        </p:txBody>
      </p:sp>
    </p:spTree>
    <p:extLst>
      <p:ext uri="{BB962C8B-B14F-4D97-AF65-F5344CB8AC3E}">
        <p14:creationId xmlns:p14="http://schemas.microsoft.com/office/powerpoint/2010/main" val="24090251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b="1" kern="1200" dirty="0">
                <a:solidFill>
                  <a:schemeClr val="tx1"/>
                </a:solidFill>
                <a:effectLst/>
                <a:latin typeface="+mn-lt"/>
                <a:ea typeface="+mn-ea"/>
                <a:cs typeface="+mn-cs"/>
              </a:rPr>
              <a:t>1000 B.C.</a:t>
            </a:r>
          </a:p>
          <a:p>
            <a:r>
              <a:rPr lang="en-US" sz="1200" kern="1200" dirty="0">
                <a:solidFill>
                  <a:schemeClr val="tx1"/>
                </a:solidFill>
                <a:effectLst/>
                <a:latin typeface="+mn-lt"/>
                <a:ea typeface="+mn-ea"/>
                <a:cs typeface="+mn-cs"/>
              </a:rPr>
              <a:t>This was the passion of a young man named David. He wanted to bring the ark back and give it a place of honor. After he became king he sought to bring the ark to his new capital Jerusalem.  He gets the people together – go out to </a:t>
            </a:r>
            <a:r>
              <a:rPr lang="en-US" sz="1200" kern="1200" dirty="0" err="1">
                <a:solidFill>
                  <a:schemeClr val="tx1"/>
                </a:solidFill>
                <a:effectLst/>
                <a:latin typeface="+mn-lt"/>
                <a:ea typeface="+mn-ea"/>
                <a:cs typeface="+mn-cs"/>
              </a:rPr>
              <a:t>Kiriath</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Jearim</a:t>
            </a:r>
            <a:r>
              <a:rPr lang="en-US" sz="1200" kern="1200" dirty="0">
                <a:solidFill>
                  <a:schemeClr val="tx1"/>
                </a:solidFill>
                <a:effectLst/>
                <a:latin typeface="+mn-lt"/>
                <a:ea typeface="+mn-ea"/>
                <a:cs typeface="+mn-cs"/>
              </a:rPr>
              <a:t> and build a wooden cart for the ark. This is a good thing right?</a:t>
            </a:r>
          </a:p>
          <a:p>
            <a:r>
              <a:rPr lang="en-US" sz="1200" kern="1200" dirty="0">
                <a:solidFill>
                  <a:schemeClr val="tx1"/>
                </a:solidFill>
                <a:effectLst/>
                <a:latin typeface="+mn-lt"/>
                <a:ea typeface="+mn-ea"/>
                <a:cs typeface="+mn-cs"/>
              </a:rPr>
              <a:t>They are bringing the ark to Jerusalem and they are having a full blown Pentecostal worship jamboree along the road. The ark comes to a threshing floor – Do you know what happens at a threshing floor?</a:t>
            </a:r>
          </a:p>
          <a:p>
            <a:r>
              <a:rPr lang="en-US" sz="1200" kern="1200" dirty="0">
                <a:solidFill>
                  <a:schemeClr val="tx1"/>
                </a:solidFill>
                <a:effectLst/>
                <a:latin typeface="+mn-lt"/>
                <a:ea typeface="+mn-ea"/>
                <a:cs typeface="+mn-cs"/>
              </a:rPr>
              <a:t>It is where the wheat and the chaff are separated. </a:t>
            </a:r>
          </a:p>
          <a:p>
            <a:r>
              <a:rPr lang="en-US" sz="1200" kern="1200" dirty="0">
                <a:solidFill>
                  <a:schemeClr val="tx1"/>
                </a:solidFill>
                <a:effectLst/>
                <a:latin typeface="+mn-lt"/>
                <a:ea typeface="+mn-ea"/>
                <a:cs typeface="+mn-cs"/>
              </a:rPr>
              <a:t>The animals stumble and </a:t>
            </a:r>
            <a:r>
              <a:rPr lang="en-US" sz="1200" kern="1200" dirty="0" err="1">
                <a:solidFill>
                  <a:schemeClr val="tx1"/>
                </a:solidFill>
                <a:effectLst/>
                <a:latin typeface="+mn-lt"/>
                <a:ea typeface="+mn-ea"/>
                <a:cs typeface="+mn-cs"/>
              </a:rPr>
              <a:t>Uzzah</a:t>
            </a:r>
            <a:r>
              <a:rPr lang="en-US" sz="1200" kern="1200" dirty="0">
                <a:solidFill>
                  <a:schemeClr val="tx1"/>
                </a:solidFill>
                <a:effectLst/>
                <a:latin typeface="+mn-lt"/>
                <a:ea typeface="+mn-ea"/>
                <a:cs typeface="+mn-cs"/>
              </a:rPr>
              <a:t>, the son of </a:t>
            </a:r>
            <a:r>
              <a:rPr lang="en-US" sz="1200" kern="1200" dirty="0" err="1">
                <a:solidFill>
                  <a:schemeClr val="tx1"/>
                </a:solidFill>
                <a:effectLst/>
                <a:latin typeface="+mn-lt"/>
                <a:ea typeface="+mn-ea"/>
                <a:cs typeface="+mn-cs"/>
              </a:rPr>
              <a:t>Abinadab</a:t>
            </a:r>
            <a:r>
              <a:rPr lang="en-US" sz="1200" kern="1200" dirty="0">
                <a:solidFill>
                  <a:schemeClr val="tx1"/>
                </a:solidFill>
                <a:effectLst/>
                <a:latin typeface="+mn-lt"/>
                <a:ea typeface="+mn-ea"/>
                <a:cs typeface="+mn-cs"/>
              </a:rPr>
              <a:t>, reaches out to steady the ark – and is struck dead. </a:t>
            </a:r>
          </a:p>
          <a:p>
            <a:r>
              <a:rPr lang="en-US" sz="1200" kern="1200" dirty="0">
                <a:solidFill>
                  <a:schemeClr val="tx1"/>
                </a:solidFill>
                <a:effectLst/>
                <a:latin typeface="+mn-lt"/>
                <a:ea typeface="+mn-ea"/>
                <a:cs typeface="+mn-cs"/>
              </a:rPr>
              <a:t>David is afraid – instantly reconsiders the plan to bring the ark home.</a:t>
            </a:r>
          </a:p>
          <a:p>
            <a:r>
              <a:rPr lang="en-US" sz="1200" b="1" i="1" kern="1200" dirty="0">
                <a:solidFill>
                  <a:schemeClr val="tx1"/>
                </a:solidFill>
                <a:effectLst/>
                <a:latin typeface="+mn-lt"/>
                <a:ea typeface="+mn-ea"/>
                <a:cs typeface="+mn-cs"/>
              </a:rPr>
              <a:t>Why did God do this?</a:t>
            </a:r>
            <a:r>
              <a:rPr lang="en-US" sz="1200" kern="1200" dirty="0">
                <a:solidFill>
                  <a:schemeClr val="tx1"/>
                </a:solidFill>
                <a:effectLst/>
                <a:latin typeface="+mn-lt"/>
                <a:ea typeface="+mn-ea"/>
                <a:cs typeface="+mn-cs"/>
              </a:rPr>
              <a:t> You are not going to drag me around on something you built! David went back and did some research. </a:t>
            </a:r>
          </a:p>
          <a:p>
            <a:r>
              <a:rPr lang="en-US" sz="1200" kern="1200" dirty="0">
                <a:solidFill>
                  <a:schemeClr val="tx1"/>
                </a:solidFill>
                <a:effectLst/>
                <a:latin typeface="+mn-lt"/>
                <a:ea typeface="+mn-ea"/>
                <a:cs typeface="+mn-cs"/>
              </a:rPr>
              <a:t>God had commanded that the ark be carried on two wooden poles stuck through two rings on either side of the ark. It was to be borne by sanctified men – God’s Creations! – not the devices of men. </a:t>
            </a:r>
          </a:p>
          <a:p>
            <a:r>
              <a:rPr lang="en-US" sz="1200" kern="1200" dirty="0">
                <a:solidFill>
                  <a:schemeClr val="tx1"/>
                </a:solidFill>
                <a:effectLst/>
                <a:latin typeface="+mn-lt"/>
                <a:ea typeface="+mn-ea"/>
                <a:cs typeface="+mn-cs"/>
              </a:rPr>
              <a:t>How often do we expect to be able to drag God’s glory around with a man-made conveyance like a program, a building, a denomination, or whatever? This is a spiritually deadly activity.</a:t>
            </a:r>
          </a:p>
          <a:p>
            <a:r>
              <a:rPr lang="en-US" sz="1200" kern="1200" dirty="0">
                <a:solidFill>
                  <a:schemeClr val="tx1"/>
                </a:solidFill>
                <a:effectLst/>
                <a:latin typeface="+mn-lt"/>
                <a:ea typeface="+mn-ea"/>
                <a:cs typeface="+mn-cs"/>
              </a:rPr>
              <a:t>David picked a hill in Jerusalem – ZION which is elevated above all the surrounding hills. And he decided to bring the Ark of God there. Zion was literally right behind his palace – David’s back yard.</a:t>
            </a:r>
            <a:endParaRPr lang="en-US" dirty="0"/>
          </a:p>
        </p:txBody>
      </p:sp>
      <p:sp>
        <p:nvSpPr>
          <p:cNvPr id="4" name="Slide Number Placeholder 3"/>
          <p:cNvSpPr>
            <a:spLocks noGrp="1"/>
          </p:cNvSpPr>
          <p:nvPr>
            <p:ph type="sldNum" sz="quarter" idx="10"/>
          </p:nvPr>
        </p:nvSpPr>
        <p:spPr/>
        <p:txBody>
          <a:bodyPr/>
          <a:lstStyle/>
          <a:p>
            <a:fld id="{3CA5E79A-8E38-4C2C-846D-F48B85828E0A}" type="slidenum">
              <a:rPr lang="en-US" altLang="en-US" smtClean="0"/>
              <a:pPr/>
              <a:t>10</a:t>
            </a:fld>
            <a:endParaRPr lang="en-US" altLang="en-US"/>
          </a:p>
        </p:txBody>
      </p:sp>
    </p:spTree>
    <p:extLst>
      <p:ext uri="{BB962C8B-B14F-4D97-AF65-F5344CB8AC3E}">
        <p14:creationId xmlns:p14="http://schemas.microsoft.com/office/powerpoint/2010/main" val="809434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I Chronicles 15:1  After David had constructed buildings for himself in the City of David, he prepared a place for the ark of God and pitched a tent for it.</a:t>
            </a:r>
          </a:p>
          <a:p>
            <a:r>
              <a:rPr lang="en-US" sz="1200" kern="1200" dirty="0">
                <a:solidFill>
                  <a:schemeClr val="tx1"/>
                </a:solidFill>
                <a:effectLst/>
                <a:latin typeface="+mn-lt"/>
                <a:ea typeface="+mn-ea"/>
                <a:cs typeface="+mn-cs"/>
              </a:rPr>
              <a:t>I Chronicles 16:1-2  They brought the ark of God and set it inside the tent that David had pitched for it, and they presented burnt offerings and fellowship offerings before God.  After David had finished sacrificing the burnt offerings and fellowship offerings, he blessed the people in the name of the LORD. </a:t>
            </a:r>
          </a:p>
        </p:txBody>
      </p:sp>
      <p:sp>
        <p:nvSpPr>
          <p:cNvPr id="13316"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B86F99B-C4A0-4C87-B4AD-F9F044565BC0}" type="slidenum">
              <a:rPr lang="en-US" altLang="en-US">
                <a:latin typeface="Calibri" panose="020F0502020204030204" pitchFamily="34" charset="0"/>
              </a:rPr>
              <a:pPr eaLnBrk="1" hangingPunct="1"/>
              <a:t>11</a:t>
            </a:fld>
            <a:endParaRPr lang="en-US"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r>
              <a:rPr lang="en-US" sz="1200" b="1" u="sng" kern="1200" dirty="0">
                <a:solidFill>
                  <a:schemeClr val="tx1"/>
                </a:solidFill>
                <a:effectLst/>
                <a:latin typeface="+mn-lt"/>
                <a:ea typeface="+mn-ea"/>
                <a:cs typeface="+mn-cs"/>
              </a:rPr>
              <a:t>He “prepared a place” for God – a small simple canvas tent.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time all the sanctified Levites bring the ark. All the people are unified and praising. David strips down to priestly underwear and dances before the ark as it goes up Zion. This is the highest moment of David’s life. The most wonderful manifestation of God with his people since Eden.</a:t>
            </a:r>
          </a:p>
          <a:p>
            <a:r>
              <a:rPr lang="en-US" sz="1200" b="1" kern="1200" dirty="0">
                <a:solidFill>
                  <a:schemeClr val="tx1"/>
                </a:solidFill>
                <a:effectLst/>
                <a:latin typeface="+mn-lt"/>
                <a:ea typeface="+mn-ea"/>
                <a:cs typeface="+mn-cs"/>
              </a:rPr>
              <a:t>Two Tabernacles</a:t>
            </a:r>
          </a:p>
          <a:p>
            <a:r>
              <a:rPr lang="en-US" sz="1200" kern="1200" dirty="0">
                <a:solidFill>
                  <a:schemeClr val="tx1"/>
                </a:solidFill>
                <a:effectLst/>
                <a:latin typeface="+mn-lt"/>
                <a:ea typeface="+mn-ea"/>
                <a:cs typeface="+mn-cs"/>
              </a:rPr>
              <a:t>So we have two tabernacles at the same time.</a:t>
            </a:r>
          </a:p>
          <a:p>
            <a:r>
              <a:rPr lang="en-US" sz="1200" kern="1200" dirty="0">
                <a:solidFill>
                  <a:schemeClr val="tx1"/>
                </a:solidFill>
                <a:effectLst/>
                <a:latin typeface="+mn-lt"/>
                <a:ea typeface="+mn-ea"/>
                <a:cs typeface="+mn-cs"/>
              </a:rPr>
              <a:t>Mt. Gibeon – priests are leading sacrifices and slinging blood and the brazen altar, passing out the bulletins, holding regular worship services and special ones for holidays, going through all of the rituals perfectly, except for one thing. There is no ark, The presence of God has been gone for ages.</a:t>
            </a:r>
          </a:p>
          <a:p>
            <a:r>
              <a:rPr lang="en-US" sz="1200" kern="1200" dirty="0">
                <a:solidFill>
                  <a:schemeClr val="tx1"/>
                </a:solidFill>
                <a:effectLst/>
                <a:latin typeface="+mn-lt"/>
                <a:ea typeface="+mn-ea"/>
                <a:cs typeface="+mn-cs"/>
              </a:rPr>
              <a:t>Does this bother them? Oh no! </a:t>
            </a:r>
          </a:p>
          <a:p>
            <a:r>
              <a:rPr lang="en-US" sz="1200" kern="1200" dirty="0">
                <a:solidFill>
                  <a:schemeClr val="tx1"/>
                </a:solidFill>
                <a:effectLst/>
                <a:latin typeface="+mn-lt"/>
                <a:ea typeface="+mn-ea"/>
                <a:cs typeface="+mn-cs"/>
              </a:rPr>
              <a:t>RELIGION is the only business that can be out of business and still be in business.</a:t>
            </a:r>
          </a:p>
          <a:p>
            <a:r>
              <a:rPr lang="en-US" sz="1200" kern="1200" dirty="0">
                <a:solidFill>
                  <a:schemeClr val="tx1"/>
                </a:solidFill>
                <a:effectLst/>
                <a:latin typeface="+mn-lt"/>
                <a:ea typeface="+mn-ea"/>
                <a:cs typeface="+mn-cs"/>
              </a:rPr>
              <a:t>They are fulfilling what they understand to be their religious obligations and keeping their careers afloat.</a:t>
            </a:r>
          </a:p>
          <a:p>
            <a:r>
              <a:rPr lang="en-US" sz="1200" kern="1200" dirty="0">
                <a:solidFill>
                  <a:schemeClr val="tx1"/>
                </a:solidFill>
                <a:effectLst/>
                <a:latin typeface="+mn-lt"/>
                <a:ea typeface="+mn-ea"/>
                <a:cs typeface="+mn-cs"/>
              </a:rPr>
              <a:t>And the Cut-Banana People can’t see that the Holy of Holies is bare and empty because the veil is closed and the main court is far off.</a:t>
            </a:r>
          </a:p>
          <a:p>
            <a:r>
              <a:rPr lang="en-US" sz="1200" b="1" u="sng" kern="1200" dirty="0">
                <a:solidFill>
                  <a:schemeClr val="tx1"/>
                </a:solidFill>
                <a:effectLst/>
                <a:latin typeface="+mn-lt"/>
                <a:ea typeface="+mn-ea"/>
                <a:cs typeface="+mn-cs"/>
              </a:rPr>
              <a:t>Only SIX MILES AWAY on another hill we got a cult!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Mt. Zion: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Pandemonium. People are singing, playing instruments, dancing, worshipping loudly and wildly. In freedom. The ark is there and it is unveiled! Not just for the priests but for everyone! Face to face, intimacy with God and no one is dying!</a:t>
            </a:r>
          </a:p>
          <a:p>
            <a:r>
              <a:rPr lang="en-US" sz="1200" kern="1200" dirty="0">
                <a:solidFill>
                  <a:schemeClr val="tx1"/>
                </a:solidFill>
                <a:effectLst/>
                <a:latin typeface="+mn-lt"/>
                <a:ea typeface="+mn-ea"/>
                <a:cs typeface="+mn-cs"/>
              </a:rPr>
              <a:t>There are no blood sacrifices on Mt. Zion. One on the day of dedication and never again. The worship and singing went on 24 hours a day, on the hour, for 40 years!</a:t>
            </a:r>
          </a:p>
          <a:p>
            <a:r>
              <a:rPr lang="en-US" sz="1200" kern="1200" dirty="0">
                <a:solidFill>
                  <a:schemeClr val="tx1"/>
                </a:solidFill>
                <a:effectLst/>
                <a:latin typeface="+mn-lt"/>
                <a:ea typeface="+mn-ea"/>
                <a:cs typeface="+mn-cs"/>
              </a:rPr>
              <a:t>“who stand by night, in the house of the Lord”? That’s the night shift of worshippers. </a:t>
            </a:r>
          </a:p>
          <a:p>
            <a:r>
              <a:rPr lang="en-US" sz="1200" kern="1200" dirty="0">
                <a:solidFill>
                  <a:schemeClr val="tx1"/>
                </a:solidFill>
                <a:effectLst/>
                <a:latin typeface="+mn-lt"/>
                <a:ea typeface="+mn-ea"/>
                <a:cs typeface="+mn-cs"/>
              </a:rPr>
              <a:t>What is this? This is the New Covenant right smack dab in the middle of the Old Testament. For the first time since the Garden, God is face-to-face with His people – unveiled!</a:t>
            </a:r>
            <a:endParaRPr lang="en-US" altLang="en-US" dirty="0"/>
          </a:p>
        </p:txBody>
      </p:sp>
      <p:sp>
        <p:nvSpPr>
          <p:cNvPr id="14340"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18CEF35-DF8F-4971-8287-9ABEA56FD92B}" type="slidenum">
              <a:rPr lang="en-US" altLang="en-US">
                <a:latin typeface="Calibri" panose="020F0502020204030204" pitchFamily="34" charset="0"/>
              </a:rPr>
              <a:pPr eaLnBrk="1" hangingPunct="1"/>
              <a:t>12</a:t>
            </a:fld>
            <a:endParaRPr lang="en-US" altLang="en-US">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David nestled right up next to the ark under the shadow of the wings of those cherubim? </a:t>
            </a:r>
          </a:p>
          <a:p>
            <a:r>
              <a:rPr lang="en-US" sz="1200" kern="1200" dirty="0">
                <a:solidFill>
                  <a:schemeClr val="tx1"/>
                </a:solidFill>
                <a:effectLst/>
                <a:latin typeface="+mn-lt"/>
                <a:ea typeface="+mn-ea"/>
                <a:cs typeface="+mn-cs"/>
              </a:rPr>
              <a:t>He pulls out his pen and writes:</a:t>
            </a:r>
          </a:p>
          <a:p>
            <a:r>
              <a:rPr lang="en-US" sz="1200" kern="1200" dirty="0">
                <a:solidFill>
                  <a:schemeClr val="tx1"/>
                </a:solidFill>
                <a:effectLst/>
                <a:latin typeface="+mn-lt"/>
                <a:ea typeface="+mn-ea"/>
                <a:cs typeface="+mn-cs"/>
              </a:rPr>
              <a:t>“He that dwells in the secret place of the Most High shall abide under the shadow of the Almighty”</a:t>
            </a:r>
          </a:p>
          <a:p>
            <a:r>
              <a:rPr lang="en-US" sz="1200" kern="1200" dirty="0">
                <a:solidFill>
                  <a:schemeClr val="tx1"/>
                </a:solidFill>
                <a:effectLst/>
                <a:latin typeface="+mn-lt"/>
                <a:ea typeface="+mn-ea"/>
                <a:cs typeface="+mn-cs"/>
              </a:rPr>
              <a:t>You </a:t>
            </a:r>
            <a:r>
              <a:rPr lang="en-US" sz="1200" kern="1200" dirty="0" err="1">
                <a:solidFill>
                  <a:schemeClr val="tx1"/>
                </a:solidFill>
                <a:effectLst/>
                <a:latin typeface="+mn-lt"/>
                <a:ea typeface="+mn-ea"/>
                <a:cs typeface="+mn-cs"/>
              </a:rPr>
              <a:t>hafta</a:t>
            </a:r>
            <a:r>
              <a:rPr lang="en-US" sz="1200" kern="1200" dirty="0">
                <a:solidFill>
                  <a:schemeClr val="tx1"/>
                </a:solidFill>
                <a:effectLst/>
                <a:latin typeface="+mn-lt"/>
                <a:ea typeface="+mn-ea"/>
                <a:cs typeface="+mn-cs"/>
              </a:rPr>
              <a:t> be close to something to be under its shadow.</a:t>
            </a:r>
          </a:p>
          <a:p>
            <a:r>
              <a:rPr lang="en-US" sz="1200" kern="1200" dirty="0">
                <a:solidFill>
                  <a:schemeClr val="tx1"/>
                </a:solidFill>
                <a:effectLst/>
                <a:latin typeface="+mn-lt"/>
                <a:ea typeface="+mn-ea"/>
                <a:cs typeface="+mn-cs"/>
              </a:rPr>
              <a:t>So many of your Psalms were written right inside David’s tent!</a:t>
            </a:r>
          </a:p>
          <a:p>
            <a:r>
              <a:rPr lang="en-US" sz="1200" kern="1200" dirty="0">
                <a:solidFill>
                  <a:schemeClr val="tx1"/>
                </a:solidFill>
                <a:effectLst/>
                <a:latin typeface="+mn-lt"/>
                <a:ea typeface="+mn-ea"/>
                <a:cs typeface="+mn-cs"/>
              </a:rPr>
              <a:t>“I will dwell in your tabernacle all the days of my life and I will trust in the covering of your wings”</a:t>
            </a:r>
          </a:p>
          <a:p>
            <a:r>
              <a:rPr lang="en-US" sz="1200" kern="1200" dirty="0">
                <a:solidFill>
                  <a:schemeClr val="tx1"/>
                </a:solidFill>
                <a:effectLst/>
                <a:latin typeface="+mn-lt"/>
                <a:ea typeface="+mn-ea"/>
                <a:cs typeface="+mn-cs"/>
              </a:rPr>
              <a:t>All those passages about Zion that we sing. Why? Because God is there. </a:t>
            </a:r>
          </a:p>
          <a:p>
            <a:r>
              <a:rPr lang="en-US" sz="1200" kern="1200" dirty="0">
                <a:solidFill>
                  <a:schemeClr val="tx1"/>
                </a:solidFill>
                <a:effectLst/>
                <a:latin typeface="+mn-lt"/>
                <a:ea typeface="+mn-ea"/>
                <a:cs typeface="+mn-cs"/>
              </a:rPr>
              <a:t>God’s people were all functioning as priests in David’s tabernacle.</a:t>
            </a:r>
          </a:p>
          <a:p>
            <a:r>
              <a:rPr lang="en-US" sz="1200" kern="1200" dirty="0">
                <a:solidFill>
                  <a:schemeClr val="tx1"/>
                </a:solidFill>
                <a:effectLst/>
                <a:latin typeface="+mn-lt"/>
                <a:ea typeface="+mn-ea"/>
                <a:cs typeface="+mn-cs"/>
              </a:rPr>
              <a:t>“You have come to Mt. Zion” in Jesus Christ. Liberty, freedom joy and an experience of God’s presence.</a:t>
            </a:r>
          </a:p>
          <a:p>
            <a:r>
              <a:rPr lang="en-US" sz="1200" kern="1200" dirty="0">
                <a:solidFill>
                  <a:schemeClr val="tx1"/>
                </a:solidFill>
                <a:effectLst/>
                <a:latin typeface="+mn-lt"/>
                <a:ea typeface="+mn-ea"/>
                <a:cs typeface="+mn-cs"/>
              </a:rPr>
              <a:t>Mount Gibeon – just religion and ritual.</a:t>
            </a:r>
            <a:endParaRPr lang="en-US" dirty="0"/>
          </a:p>
        </p:txBody>
      </p:sp>
      <p:sp>
        <p:nvSpPr>
          <p:cNvPr id="4" name="Slide Number Placeholder 3"/>
          <p:cNvSpPr>
            <a:spLocks noGrp="1"/>
          </p:cNvSpPr>
          <p:nvPr>
            <p:ph type="sldNum" sz="quarter" idx="10"/>
          </p:nvPr>
        </p:nvSpPr>
        <p:spPr/>
        <p:txBody>
          <a:bodyPr/>
          <a:lstStyle/>
          <a:p>
            <a:fld id="{3CA5E79A-8E38-4C2C-846D-F48B85828E0A}" type="slidenum">
              <a:rPr lang="en-US" altLang="en-US" smtClean="0"/>
              <a:pPr/>
              <a:t>13</a:t>
            </a:fld>
            <a:endParaRPr lang="en-US" altLang="en-US"/>
          </a:p>
        </p:txBody>
      </p:sp>
    </p:spTree>
    <p:extLst>
      <p:ext uri="{BB962C8B-B14F-4D97-AF65-F5344CB8AC3E}">
        <p14:creationId xmlns:p14="http://schemas.microsoft.com/office/powerpoint/2010/main" val="18588630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Sadly, David’s son Solomon builds a stone temple to replace Moses’ Tent and David’s tent is swept away and replaced by a new Holy of Holies and the Ark disappears again.</a:t>
            </a:r>
          </a:p>
          <a:p>
            <a:r>
              <a:rPr lang="en-US" sz="1200" b="1" kern="1200" dirty="0">
                <a:solidFill>
                  <a:schemeClr val="tx1"/>
                </a:solidFill>
                <a:effectLst/>
                <a:latin typeface="+mn-lt"/>
                <a:ea typeface="+mn-ea"/>
                <a:cs typeface="+mn-cs"/>
              </a:rPr>
              <a:t>500 B.C.</a:t>
            </a:r>
          </a:p>
          <a:p>
            <a:r>
              <a:rPr lang="en-US" sz="1200" kern="1200" dirty="0">
                <a:solidFill>
                  <a:schemeClr val="tx1"/>
                </a:solidFill>
                <a:effectLst/>
                <a:latin typeface="+mn-lt"/>
                <a:ea typeface="+mn-ea"/>
                <a:cs typeface="+mn-cs"/>
              </a:rPr>
              <a:t>God speaks to a Cut-Banana prophet named Amos, and makes an amazing promise. Apparently God enjoyed the intimacy of His friend David’s tent.</a:t>
            </a:r>
            <a:endParaRPr lang="en-US" dirty="0"/>
          </a:p>
        </p:txBody>
      </p:sp>
      <p:sp>
        <p:nvSpPr>
          <p:cNvPr id="4" name="Slide Number Placeholder 3"/>
          <p:cNvSpPr>
            <a:spLocks noGrp="1"/>
          </p:cNvSpPr>
          <p:nvPr>
            <p:ph type="sldNum" sz="quarter" idx="10"/>
          </p:nvPr>
        </p:nvSpPr>
        <p:spPr/>
        <p:txBody>
          <a:bodyPr/>
          <a:lstStyle/>
          <a:p>
            <a:fld id="{3CA5E79A-8E38-4C2C-846D-F48B85828E0A}" type="slidenum">
              <a:rPr lang="en-US" altLang="en-US" smtClean="0"/>
              <a:pPr/>
              <a:t>14</a:t>
            </a:fld>
            <a:endParaRPr lang="en-US" altLang="en-US"/>
          </a:p>
        </p:txBody>
      </p:sp>
    </p:spTree>
    <p:extLst>
      <p:ext uri="{BB962C8B-B14F-4D97-AF65-F5344CB8AC3E}">
        <p14:creationId xmlns:p14="http://schemas.microsoft.com/office/powerpoint/2010/main" val="3569602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z="1200" kern="1200" dirty="0">
                <a:solidFill>
                  <a:schemeClr val="tx1"/>
                </a:solidFill>
                <a:effectLst/>
                <a:latin typeface="+mn-lt"/>
                <a:ea typeface="+mn-ea"/>
                <a:cs typeface="+mn-cs"/>
              </a:rPr>
              <a:t>9:11-12 "In that day I will restore David's fallen tent.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I will repair its broken places, restore its ruins,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and build it as it used to be, so that they may possess the remnant of Adam (Mankind)</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and all the nations that bear my name," declares the LORD, who will do these things. </a:t>
            </a:r>
            <a:endParaRPr lang="en-US" altLang="en-US" dirty="0"/>
          </a:p>
        </p:txBody>
      </p:sp>
      <p:sp>
        <p:nvSpPr>
          <p:cNvPr id="9220"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C88EBC7-5957-4716-BB78-7E821B308751}" type="slidenum">
              <a:rPr lang="en-US" altLang="en-US">
                <a:latin typeface="Calibri" panose="020F0502020204030204" pitchFamily="34" charset="0"/>
              </a:rPr>
              <a:pPr eaLnBrk="1" hangingPunct="1"/>
              <a:t>15</a:t>
            </a:fld>
            <a:endParaRPr lang="en-US" altLang="en-US">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500 years after Amos’ Prophesy (4 B.C. to 33 A.D.)</a:t>
            </a:r>
          </a:p>
          <a:p>
            <a:r>
              <a:rPr lang="en-US" sz="1200" kern="1200" dirty="0">
                <a:solidFill>
                  <a:schemeClr val="tx1"/>
                </a:solidFill>
                <a:effectLst/>
                <a:latin typeface="+mn-lt"/>
                <a:ea typeface="+mn-ea"/>
                <a:cs typeface="+mn-cs"/>
              </a:rPr>
              <a:t>God keeps his Genesis 3 promise to Adam and His Genesis 12 Covenant to Abraham in JESUS</a:t>
            </a:r>
          </a:p>
          <a:p>
            <a:r>
              <a:rPr lang="en-US" sz="1200" kern="1200" dirty="0">
                <a:solidFill>
                  <a:schemeClr val="tx1"/>
                </a:solidFill>
                <a:effectLst/>
                <a:latin typeface="+mn-lt"/>
                <a:ea typeface="+mn-ea"/>
                <a:cs typeface="+mn-cs"/>
              </a:rPr>
              <a:t>I WILL FIX THIS!</a:t>
            </a:r>
          </a:p>
          <a:p>
            <a:r>
              <a:rPr lang="en-US" sz="1200" kern="1200" dirty="0">
                <a:solidFill>
                  <a:schemeClr val="tx1"/>
                </a:solidFill>
                <a:effectLst/>
                <a:latin typeface="+mn-lt"/>
                <a:ea typeface="+mn-ea"/>
                <a:cs typeface="+mn-cs"/>
              </a:rPr>
              <a:t>Jesus is God’s son like Adam (no human father – paternal DNA created and implanted by God Himself) and He is called the Second Adam. This is literally Mankind REBOOTED!</a:t>
            </a:r>
          </a:p>
          <a:p>
            <a:r>
              <a:rPr lang="en-US" sz="1200" kern="1200" dirty="0">
                <a:solidFill>
                  <a:schemeClr val="tx1"/>
                </a:solidFill>
                <a:effectLst/>
                <a:latin typeface="+mn-lt"/>
                <a:ea typeface="+mn-ea"/>
                <a:cs typeface="+mn-cs"/>
              </a:rPr>
              <a:t>Jesus fixed the problem of relational loss and separation – the sin problem – by carrying ALL the sin and brokenness in His sinless life, body and blood and pouring them out willingly – destroying sin and restoring all that the First Adam had thrown away.</a:t>
            </a:r>
          </a:p>
          <a:p>
            <a:r>
              <a:rPr lang="en-US" sz="1200" kern="1200" dirty="0">
                <a:solidFill>
                  <a:schemeClr val="tx1"/>
                </a:solidFill>
                <a:effectLst/>
                <a:latin typeface="+mn-lt"/>
                <a:ea typeface="+mn-ea"/>
                <a:cs typeface="+mn-cs"/>
              </a:rPr>
              <a:t>Jesus was a Cut Banana from his 8</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day on the planet. </a:t>
            </a:r>
          </a:p>
          <a:p>
            <a:r>
              <a:rPr lang="en-US" sz="1200" kern="1200" dirty="0">
                <a:solidFill>
                  <a:schemeClr val="tx1"/>
                </a:solidFill>
                <a:effectLst/>
                <a:latin typeface="+mn-lt"/>
                <a:ea typeface="+mn-ea"/>
                <a:cs typeface="+mn-cs"/>
              </a:rPr>
              <a:t>ALL of Jesus’ followers were Cut Bananas. They thought him to be the promised Cut-Banana Messiah.</a:t>
            </a:r>
          </a:p>
          <a:p>
            <a:r>
              <a:rPr lang="en-US" sz="1200" kern="1200" dirty="0">
                <a:solidFill>
                  <a:schemeClr val="tx1"/>
                </a:solidFill>
                <a:effectLst/>
                <a:latin typeface="+mn-lt"/>
                <a:ea typeface="+mn-ea"/>
                <a:cs typeface="+mn-cs"/>
              </a:rPr>
              <a:t>Religious leaders had Jesus executed. The actual death sentence was for the charge of saying he’d destroy the Temple. </a:t>
            </a:r>
          </a:p>
        </p:txBody>
      </p:sp>
      <p:sp>
        <p:nvSpPr>
          <p:cNvPr id="4" name="Slide Number Placeholder 3"/>
          <p:cNvSpPr>
            <a:spLocks noGrp="1"/>
          </p:cNvSpPr>
          <p:nvPr>
            <p:ph type="sldNum" sz="quarter" idx="10"/>
          </p:nvPr>
        </p:nvSpPr>
        <p:spPr/>
        <p:txBody>
          <a:bodyPr/>
          <a:lstStyle/>
          <a:p>
            <a:fld id="{3CA5E79A-8E38-4C2C-846D-F48B85828E0A}" type="slidenum">
              <a:rPr lang="en-US" altLang="en-US" smtClean="0"/>
              <a:pPr/>
              <a:t>16</a:t>
            </a:fld>
            <a:endParaRPr lang="en-US" altLang="en-US"/>
          </a:p>
        </p:txBody>
      </p:sp>
    </p:spTree>
    <p:extLst>
      <p:ext uri="{BB962C8B-B14F-4D97-AF65-F5344CB8AC3E}">
        <p14:creationId xmlns:p14="http://schemas.microsoft.com/office/powerpoint/2010/main" val="10546533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When Jesus died, God expressed His opinion of the separation represented by the Holy of Holies – the curtain tore from top to bottom. Exposing an empty room devoid of ark or presence.</a:t>
            </a:r>
          </a:p>
          <a:p>
            <a:r>
              <a:rPr lang="en-US" sz="1200" kern="1200" dirty="0">
                <a:solidFill>
                  <a:schemeClr val="tx1"/>
                </a:solidFill>
                <a:effectLst/>
                <a:latin typeface="+mn-lt"/>
                <a:ea typeface="+mn-ea"/>
                <a:cs typeface="+mn-cs"/>
              </a:rPr>
              <a:t>After Pentecost they gathered around a kosher dinner table to have real intimate relationship with God and one-another. They were God’s Family and filled with His Spirit!</a:t>
            </a:r>
          </a:p>
          <a:p>
            <a:r>
              <a:rPr lang="en-US" sz="1200" kern="1200" dirty="0">
                <a:solidFill>
                  <a:schemeClr val="tx1"/>
                </a:solidFill>
                <a:effectLst/>
                <a:latin typeface="+mn-lt"/>
                <a:ea typeface="+mn-ea"/>
                <a:cs typeface="+mn-cs"/>
              </a:rPr>
              <a:t>Then something disturbing began to happen . . . First Peter, and later Barnabus and Paul began to bring many regular uncut bananas into relationship with God. God sealed His acceptance of these unclean outsiders by putting His Spirit into them – just as He had the first believers on Pentecost.</a:t>
            </a:r>
          </a:p>
          <a:p>
            <a:r>
              <a:rPr lang="en-US" sz="1200" kern="1200" dirty="0">
                <a:solidFill>
                  <a:schemeClr val="tx1"/>
                </a:solidFill>
                <a:effectLst/>
                <a:latin typeface="+mn-lt"/>
                <a:ea typeface="+mn-ea"/>
                <a:cs typeface="+mn-cs"/>
              </a:rPr>
              <a:t>This breaks all the rules! Cut Bananas may not ever even be in the home of Uncut Bananas – much less eat their food or sit at table with them! There is no way that God expects them to fellowship in the same house churches.</a:t>
            </a:r>
            <a:endParaRPr lang="en-US" dirty="0"/>
          </a:p>
        </p:txBody>
      </p:sp>
      <p:sp>
        <p:nvSpPr>
          <p:cNvPr id="4" name="Slide Number Placeholder 3"/>
          <p:cNvSpPr>
            <a:spLocks noGrp="1"/>
          </p:cNvSpPr>
          <p:nvPr>
            <p:ph type="sldNum" sz="quarter" idx="10"/>
          </p:nvPr>
        </p:nvSpPr>
        <p:spPr/>
        <p:txBody>
          <a:bodyPr/>
          <a:lstStyle/>
          <a:p>
            <a:fld id="{3CA5E79A-8E38-4C2C-846D-F48B85828E0A}" type="slidenum">
              <a:rPr lang="en-US" altLang="en-US" smtClean="0"/>
              <a:pPr/>
              <a:t>17</a:t>
            </a:fld>
            <a:endParaRPr lang="en-US" altLang="en-US"/>
          </a:p>
        </p:txBody>
      </p:sp>
    </p:spTree>
    <p:extLst>
      <p:ext uri="{BB962C8B-B14F-4D97-AF65-F5344CB8AC3E}">
        <p14:creationId xmlns:p14="http://schemas.microsoft.com/office/powerpoint/2010/main" val="12394803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a:solidFill>
                  <a:schemeClr val="tx1"/>
                </a:solidFill>
                <a:effectLst/>
                <a:latin typeface="+mn-lt"/>
                <a:ea typeface="+mn-ea"/>
                <a:cs typeface="+mn-cs"/>
              </a:rPr>
              <a:t>Acts 15 (50 A.D.)</a:t>
            </a:r>
          </a:p>
          <a:p>
            <a:r>
              <a:rPr lang="en-US" sz="1200" i="1" kern="1200" dirty="0">
                <a:solidFill>
                  <a:schemeClr val="tx1"/>
                </a:solidFill>
                <a:effectLst/>
                <a:latin typeface="+mn-lt"/>
                <a:ea typeface="+mn-ea"/>
                <a:cs typeface="+mn-cs"/>
              </a:rPr>
              <a:t>The Council of Jerusalem.</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The situation had reached the boiling point with a banana cutting faction following Paul around and trying to insist the Uncut Believers get, well . . .  cut.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ACTS 15:1-2 NBSV </a:t>
            </a:r>
            <a:r>
              <a:rPr lang="en-US" sz="1200" kern="1200" dirty="0">
                <a:solidFill>
                  <a:schemeClr val="tx1"/>
                </a:solidFill>
                <a:effectLst/>
                <a:latin typeface="+mn-lt"/>
                <a:ea typeface="+mn-ea"/>
                <a:cs typeface="+mn-cs"/>
              </a:rPr>
              <a:t>(New Banana Standard Version)</a:t>
            </a:r>
          </a:p>
          <a:p>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Some men </a:t>
            </a:r>
            <a:r>
              <a:rPr lang="en-US" sz="1200" kern="1200" dirty="0">
                <a:solidFill>
                  <a:schemeClr val="tx1"/>
                </a:solidFill>
                <a:effectLst/>
                <a:latin typeface="+mn-lt"/>
                <a:ea typeface="+mn-ea"/>
                <a:cs typeface="+mn-cs"/>
              </a:rPr>
              <a:t>came down from Judea to Antioch and were teaching the Uncut Banana brothers: "Unless you are </a:t>
            </a:r>
            <a:r>
              <a:rPr lang="en-US" sz="1200" i="1" kern="1200" dirty="0">
                <a:solidFill>
                  <a:schemeClr val="tx1"/>
                </a:solidFill>
                <a:effectLst/>
                <a:latin typeface="+mn-lt"/>
                <a:ea typeface="+mn-ea"/>
                <a:cs typeface="+mn-cs"/>
              </a:rPr>
              <a:t>cut</a:t>
            </a:r>
            <a:r>
              <a:rPr lang="en-US" sz="1200" kern="1200" dirty="0">
                <a:solidFill>
                  <a:schemeClr val="tx1"/>
                </a:solidFill>
                <a:effectLst/>
                <a:latin typeface="+mn-lt"/>
                <a:ea typeface="+mn-ea"/>
                <a:cs typeface="+mn-cs"/>
              </a:rPr>
              <a:t>, according to </a:t>
            </a:r>
            <a:r>
              <a:rPr lang="en-US" sz="1200" i="1" kern="1200" dirty="0">
                <a:solidFill>
                  <a:schemeClr val="tx1"/>
                </a:solidFill>
                <a:effectLst/>
                <a:latin typeface="+mn-lt"/>
                <a:ea typeface="+mn-ea"/>
                <a:cs typeface="+mn-cs"/>
              </a:rPr>
              <a:t>our religious rules</a:t>
            </a:r>
            <a:r>
              <a:rPr lang="en-US" sz="1200" kern="1200" dirty="0">
                <a:solidFill>
                  <a:schemeClr val="tx1"/>
                </a:solidFill>
                <a:effectLst/>
                <a:latin typeface="+mn-lt"/>
                <a:ea typeface="+mn-ea"/>
                <a:cs typeface="+mn-cs"/>
              </a:rPr>
              <a:t>, you cannot be saved." </a:t>
            </a:r>
          </a:p>
          <a:p>
            <a:r>
              <a:rPr lang="en-US" sz="1200" kern="1200" dirty="0">
                <a:solidFill>
                  <a:schemeClr val="tx1"/>
                </a:solidFill>
                <a:effectLst/>
                <a:latin typeface="+mn-lt"/>
                <a:ea typeface="+mn-ea"/>
                <a:cs typeface="+mn-cs"/>
              </a:rPr>
              <a:t>This brought </a:t>
            </a:r>
            <a:r>
              <a:rPr lang="en-US" sz="1200" b="1" kern="1200" dirty="0">
                <a:solidFill>
                  <a:schemeClr val="tx1"/>
                </a:solidFill>
                <a:effectLst/>
                <a:latin typeface="+mn-lt"/>
                <a:ea typeface="+mn-ea"/>
                <a:cs typeface="+mn-cs"/>
              </a:rPr>
              <a:t>Paul and Barnabas</a:t>
            </a:r>
            <a:r>
              <a:rPr lang="en-US" sz="1200" kern="1200" dirty="0">
                <a:solidFill>
                  <a:schemeClr val="tx1"/>
                </a:solidFill>
                <a:effectLst/>
                <a:latin typeface="+mn-lt"/>
                <a:ea typeface="+mn-ea"/>
                <a:cs typeface="+mn-cs"/>
              </a:rPr>
              <a:t> into sharp dispute and debate with them. So Paul and Barnabas were appointed, along with some other believers, to go up to Jerusalem to see the apostles and elders about this question. </a:t>
            </a:r>
          </a:p>
          <a:p>
            <a:r>
              <a:rPr lang="en-US" sz="1200" i="1" kern="1200" dirty="0">
                <a:solidFill>
                  <a:schemeClr val="tx1"/>
                </a:solidFill>
                <a:effectLst/>
                <a:latin typeface="+mn-lt"/>
                <a:ea typeface="+mn-ea"/>
                <a:cs typeface="+mn-cs"/>
              </a:rPr>
              <a:t>James, Jesus’ half-brother, was leader of the Jerusalem Mother Church. James is a Bible Scholar and is zealous for the Law (especially the special banana skin reduction provision).</a:t>
            </a:r>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5994AC1-47E9-452A-875D-4826DCEF8C91}" type="slidenum">
              <a:rPr lang="en-US" altLang="en-US">
                <a:latin typeface="Calibri" panose="020F0502020204030204" pitchFamily="34" charset="0"/>
              </a:rPr>
              <a:pPr eaLnBrk="1" hangingPunct="1"/>
              <a:t>18</a:t>
            </a:fld>
            <a:endParaRPr lang="en-US" altLang="en-US">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z="1200" i="1" kern="1200" dirty="0">
                <a:solidFill>
                  <a:schemeClr val="tx1"/>
                </a:solidFill>
                <a:effectLst/>
                <a:latin typeface="+mn-lt"/>
                <a:ea typeface="+mn-ea"/>
                <a:cs typeface="+mn-cs"/>
              </a:rPr>
              <a:t>The leaders of Jesus’ Ecclesia meet in Jerusalem to decide the issue.</a:t>
            </a:r>
          </a:p>
          <a:p>
            <a:pPr eaLnBrk="1" hangingPunct="1"/>
            <a:endParaRPr lang="en-US" altLang="en-US" sz="1200" i="1" kern="1200" dirty="0">
              <a:solidFill>
                <a:schemeClr val="tx1"/>
              </a:solidFill>
              <a:effectLst/>
              <a:latin typeface="+mn-lt"/>
              <a:ea typeface="+mn-ea"/>
              <a:cs typeface="+mn-cs"/>
            </a:endParaRPr>
          </a:p>
          <a:p>
            <a:pPr eaLnBrk="1" hangingPunct="1"/>
            <a:r>
              <a:rPr lang="en-US" altLang="en-US" sz="1200" i="1" kern="1200" dirty="0">
                <a:solidFill>
                  <a:schemeClr val="tx1"/>
                </a:solidFill>
                <a:effectLst/>
                <a:latin typeface="+mn-lt"/>
                <a:ea typeface="+mn-ea"/>
                <a:cs typeface="+mn-cs"/>
              </a:rPr>
              <a:t>THE PROBLEM</a:t>
            </a:r>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5994AC1-47E9-452A-875D-4826DCEF8C91}" type="slidenum">
              <a:rPr lang="en-US" altLang="en-US">
                <a:latin typeface="Calibri" panose="020F0502020204030204" pitchFamily="34" charset="0"/>
              </a:rPr>
              <a:pPr eaLnBrk="1" hangingPunct="1"/>
              <a:t>19</a:t>
            </a:fld>
            <a:endParaRPr lang="en-US" altLang="en-US">
              <a:latin typeface="Calibri" panose="020F0502020204030204" pitchFamily="34" charset="0"/>
            </a:endParaRPr>
          </a:p>
        </p:txBody>
      </p:sp>
    </p:spTree>
    <p:extLst>
      <p:ext uri="{BB962C8B-B14F-4D97-AF65-F5344CB8AC3E}">
        <p14:creationId xmlns:p14="http://schemas.microsoft.com/office/powerpoint/2010/main" val="2418371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Amidst the hundreds of Biblical personalities in the Bible, five stand out as having a special relational position with their Creator:</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Adam – God’s son (in that God provided his y-DNA)</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Abram – God’s friend</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Moses – God’s man and emissary</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David – “a man after God’s own heart”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Jesus – the Son of God and Second Adam</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All five had a real and unreligious relationship with God, unlike most or all of their contemporaries.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CA5E79A-8E38-4C2C-846D-F48B85828E0A}" type="slidenum">
              <a:rPr lang="en-US" altLang="en-US" smtClean="0"/>
              <a:pPr/>
              <a:t>2</a:t>
            </a:fld>
            <a:endParaRPr lang="en-US" altLang="en-US"/>
          </a:p>
        </p:txBody>
      </p:sp>
    </p:spTree>
    <p:extLst>
      <p:ext uri="{BB962C8B-B14F-4D97-AF65-F5344CB8AC3E}">
        <p14:creationId xmlns:p14="http://schemas.microsoft.com/office/powerpoint/2010/main" val="35414588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buFont typeface="Arial" panose="020B0604020202020204" pitchFamily="34" charset="0"/>
              <a:buNone/>
            </a:pPr>
            <a:r>
              <a:rPr lang="en-US" altLang="en-US" b="1" dirty="0"/>
              <a:t>ACTS 15:5-6</a:t>
            </a:r>
          </a:p>
          <a:p>
            <a:pPr eaLnBrk="1" hangingPunct="1">
              <a:buNone/>
            </a:pPr>
            <a:r>
              <a:rPr lang="en-US" altLang="en-US" dirty="0"/>
              <a:t>Then </a:t>
            </a:r>
            <a:r>
              <a:rPr lang="en-US" altLang="en-US" b="1" dirty="0"/>
              <a:t>some of the </a:t>
            </a:r>
            <a:r>
              <a:rPr lang="en-US" altLang="en-US" b="1" i="1" dirty="0"/>
              <a:t>particularly rigid Cut Banana believers </a:t>
            </a:r>
            <a:r>
              <a:rPr lang="en-US" altLang="en-US" dirty="0"/>
              <a:t>stood up and said, "</a:t>
            </a:r>
            <a:r>
              <a:rPr lang="en-US" altLang="en-US" i="1" dirty="0"/>
              <a:t>Those from Uncut Banana nations </a:t>
            </a:r>
            <a:r>
              <a:rPr lang="en-US" altLang="en-US" dirty="0"/>
              <a:t>must be </a:t>
            </a:r>
            <a:r>
              <a:rPr lang="en-US" altLang="en-US" i="1" dirty="0"/>
              <a:t>cut</a:t>
            </a:r>
            <a:r>
              <a:rPr lang="en-US" altLang="en-US" dirty="0"/>
              <a:t> and required to obey the law of Moses." </a:t>
            </a:r>
          </a:p>
          <a:p>
            <a:pPr eaLnBrk="1" hangingPunct="1">
              <a:buFont typeface="Arial" panose="020B0604020202020204" pitchFamily="34" charset="0"/>
              <a:buNone/>
            </a:pPr>
            <a:r>
              <a:rPr lang="en-US" altLang="en-US" dirty="0"/>
              <a:t>The apostles and elders met to consider this question. </a:t>
            </a:r>
          </a:p>
          <a:p>
            <a:pPr eaLnBrk="1" hangingPunct="1">
              <a:buFont typeface="Arial" panose="020B0604020202020204" pitchFamily="34" charset="0"/>
              <a:buNone/>
            </a:pPr>
            <a:endParaRPr lang="en-US" altLang="en-US" dirty="0"/>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sz="1200" i="1" kern="1200" dirty="0">
                <a:solidFill>
                  <a:schemeClr val="tx1"/>
                </a:solidFill>
                <a:effectLst/>
                <a:latin typeface="+mn-lt"/>
                <a:ea typeface="+mn-ea"/>
                <a:cs typeface="+mn-cs"/>
              </a:rPr>
              <a:t>Witnesses are called:</a:t>
            </a:r>
            <a:endParaRPr lang="en-US" sz="1200" kern="1200" dirty="0">
              <a:solidFill>
                <a:schemeClr val="tx1"/>
              </a:solidFill>
              <a:effectLst/>
              <a:latin typeface="+mn-lt"/>
              <a:ea typeface="+mn-ea"/>
              <a:cs typeface="+mn-cs"/>
            </a:endParaRPr>
          </a:p>
          <a:p>
            <a:pPr eaLnBrk="1" hangingPunct="1">
              <a:buFont typeface="Arial" panose="020B0604020202020204" pitchFamily="34" charset="0"/>
              <a:buNone/>
            </a:pPr>
            <a:endParaRPr lang="en-US" altLang="en-US" dirty="0"/>
          </a:p>
          <a:p>
            <a:pPr eaLnBrk="1" hangingPunct="1"/>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62B5AE0-EEE6-4388-9921-D0DFAC9181DA}" type="slidenum">
              <a:rPr lang="en-US" altLang="en-US">
                <a:latin typeface="Calibri" panose="020F0502020204030204" pitchFamily="34" charset="0"/>
              </a:rPr>
              <a:pPr eaLnBrk="1" hangingPunct="1"/>
              <a:t>20</a:t>
            </a:fld>
            <a:endParaRPr lang="en-US" altLang="en-US">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i="1" kern="1200" dirty="0">
                <a:solidFill>
                  <a:schemeClr val="tx1"/>
                </a:solidFill>
                <a:effectLst/>
                <a:latin typeface="+mn-lt"/>
                <a:ea typeface="+mn-ea"/>
                <a:cs typeface="+mn-cs"/>
              </a:rPr>
              <a:t>Peter: </a:t>
            </a:r>
            <a:r>
              <a:rPr lang="en-US" sz="1200" i="1" kern="1200" dirty="0">
                <a:solidFill>
                  <a:schemeClr val="tx1"/>
                </a:solidFill>
                <a:effectLst/>
                <a:latin typeface="+mn-lt"/>
                <a:ea typeface="+mn-ea"/>
                <a:cs typeface="+mn-cs"/>
              </a:rPr>
              <a:t>tells again of his rooftop revelation “Who are you to call unclean what I have declared clean”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CA5E79A-8E38-4C2C-846D-F48B85828E0A}" type="slidenum">
              <a:rPr lang="en-US" altLang="en-US" smtClean="0"/>
              <a:pPr/>
              <a:t>21</a:t>
            </a:fld>
            <a:endParaRPr lang="en-US" altLang="en-US"/>
          </a:p>
        </p:txBody>
      </p:sp>
    </p:spTree>
    <p:extLst>
      <p:ext uri="{BB962C8B-B14F-4D97-AF65-F5344CB8AC3E}">
        <p14:creationId xmlns:p14="http://schemas.microsoft.com/office/powerpoint/2010/main" val="8845790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1" kern="1200" dirty="0">
                <a:solidFill>
                  <a:schemeClr val="tx1"/>
                </a:solidFill>
                <a:effectLst/>
                <a:latin typeface="+mn-lt"/>
                <a:ea typeface="+mn-ea"/>
                <a:cs typeface="+mn-cs"/>
              </a:rPr>
              <a:t>and the response of a bunch of Uncut</a:t>
            </a:r>
            <a:r>
              <a:rPr lang="en-US" sz="1200" i="1" kern="1200" baseline="0" dirty="0">
                <a:solidFill>
                  <a:schemeClr val="tx1"/>
                </a:solidFill>
                <a:effectLst/>
                <a:latin typeface="+mn-lt"/>
                <a:ea typeface="+mn-ea"/>
                <a:cs typeface="+mn-cs"/>
              </a:rPr>
              <a:t> Banana</a:t>
            </a:r>
            <a:r>
              <a:rPr lang="en-US" sz="1200" i="1" kern="1200" dirty="0">
                <a:solidFill>
                  <a:schemeClr val="tx1"/>
                </a:solidFill>
                <a:effectLst/>
                <a:latin typeface="+mn-lt"/>
                <a:ea typeface="+mn-ea"/>
                <a:cs typeface="+mn-cs"/>
              </a:rPr>
              <a:t>s immediately following. Spirit filled </a:t>
            </a:r>
            <a:r>
              <a:rPr lang="en-US" sz="1200" i="1" kern="1200" dirty="0" err="1">
                <a:solidFill>
                  <a:schemeClr val="tx1"/>
                </a:solidFill>
                <a:effectLst/>
                <a:latin typeface="+mn-lt"/>
                <a:ea typeface="+mn-ea"/>
                <a:cs typeface="+mn-cs"/>
              </a:rPr>
              <a:t>Uncuts</a:t>
            </a:r>
            <a:r>
              <a:rPr lang="en-US" sz="1200" i="1" kern="1200" dirty="0">
                <a:solidFill>
                  <a:schemeClr val="tx1"/>
                </a:solidFill>
                <a:effectLst/>
                <a:latin typeface="+mn-lt"/>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1" kern="1200" dirty="0">
                <a:solidFill>
                  <a:schemeClr val="tx1"/>
                </a:solidFill>
                <a:effectLst/>
                <a:latin typeface="+mn-lt"/>
                <a:ea typeface="+mn-ea"/>
                <a:cs typeface="+mn-cs"/>
              </a:rPr>
              <a:t>“We are saved by grace, and so are they!”</a:t>
            </a:r>
            <a:endParaRPr lang="en-US" dirty="0"/>
          </a:p>
        </p:txBody>
      </p:sp>
      <p:sp>
        <p:nvSpPr>
          <p:cNvPr id="4" name="Slide Number Placeholder 3"/>
          <p:cNvSpPr>
            <a:spLocks noGrp="1"/>
          </p:cNvSpPr>
          <p:nvPr>
            <p:ph type="sldNum" sz="quarter" idx="10"/>
          </p:nvPr>
        </p:nvSpPr>
        <p:spPr/>
        <p:txBody>
          <a:bodyPr/>
          <a:lstStyle/>
          <a:p>
            <a:fld id="{3CA5E79A-8E38-4C2C-846D-F48B85828E0A}" type="slidenum">
              <a:rPr lang="en-US" altLang="en-US" smtClean="0"/>
              <a:pPr/>
              <a:t>22</a:t>
            </a:fld>
            <a:endParaRPr lang="en-US" altLang="en-US"/>
          </a:p>
        </p:txBody>
      </p:sp>
    </p:spTree>
    <p:extLst>
      <p:ext uri="{BB962C8B-B14F-4D97-AF65-F5344CB8AC3E}">
        <p14:creationId xmlns:p14="http://schemas.microsoft.com/office/powerpoint/2010/main" val="27163630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Paul and Barnabus: </a:t>
            </a:r>
            <a:r>
              <a:rPr lang="en-US" sz="1200" i="1" kern="1200" dirty="0">
                <a:solidFill>
                  <a:schemeClr val="tx1"/>
                </a:solidFill>
                <a:effectLst/>
                <a:latin typeface="+mn-lt"/>
                <a:ea typeface="+mn-ea"/>
                <a:cs typeface="+mn-cs"/>
              </a:rPr>
              <a:t>share numerous accounts of a number of believers from among many Uncut Banana nations, who also received God’s Spirit and intimate relationship with God. No cutting or other religious laws were imposed and God didn’t seem to care!</a:t>
            </a:r>
          </a:p>
          <a:p>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James</a:t>
            </a:r>
            <a:r>
              <a:rPr lang="en-US" sz="1200" i="1" kern="1200" dirty="0">
                <a:solidFill>
                  <a:schemeClr val="tx1"/>
                </a:solidFill>
                <a:effectLst/>
                <a:latin typeface="+mn-lt"/>
                <a:ea typeface="+mn-ea"/>
                <a:cs typeface="+mn-cs"/>
              </a:rPr>
              <a:t> is hearing all this and thinking God is breaking all His own rules letting these unclean and uncut bananas into His presence.</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Then he remembers Amos’ 500-year-old prophesy.</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DAVID’S FALLEN TENT – The Ark without covering. This is not the first time God threw out the RULES.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CA5E79A-8E38-4C2C-846D-F48B85828E0A}" type="slidenum">
              <a:rPr lang="en-US" altLang="en-US" smtClean="0"/>
              <a:pPr/>
              <a:t>23</a:t>
            </a:fld>
            <a:endParaRPr lang="en-US" altLang="en-US"/>
          </a:p>
        </p:txBody>
      </p:sp>
    </p:spTree>
    <p:extLst>
      <p:ext uri="{BB962C8B-B14F-4D97-AF65-F5344CB8AC3E}">
        <p14:creationId xmlns:p14="http://schemas.microsoft.com/office/powerpoint/2010/main" val="30410122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buFont typeface="Arial" panose="020B0604020202020204" pitchFamily="34" charset="0"/>
              <a:buNone/>
            </a:pPr>
            <a:r>
              <a:rPr lang="en-US" altLang="en-US" dirty="0"/>
              <a:t>13 When they finished, </a:t>
            </a:r>
            <a:r>
              <a:rPr lang="en-US" altLang="en-US" b="1" dirty="0"/>
              <a:t>James</a:t>
            </a:r>
            <a:r>
              <a:rPr lang="en-US" altLang="en-US" dirty="0"/>
              <a:t> spoke up: "Brothers, listen to me. </a:t>
            </a:r>
          </a:p>
          <a:p>
            <a:pPr eaLnBrk="1" hangingPunct="1">
              <a:buFont typeface="Arial" panose="020B0604020202020204" pitchFamily="34" charset="0"/>
              <a:buNone/>
            </a:pPr>
            <a:r>
              <a:rPr lang="en-US" altLang="en-US" dirty="0"/>
              <a:t>14 Simon has described to us how God at first showed his concern by taking from the </a:t>
            </a:r>
            <a:r>
              <a:rPr lang="en-US" altLang="en-US" i="1" dirty="0"/>
              <a:t>Uncut Bananas</a:t>
            </a:r>
            <a:r>
              <a:rPr lang="en-US" altLang="en-US" dirty="0"/>
              <a:t> a people for himself. </a:t>
            </a:r>
          </a:p>
          <a:p>
            <a:pPr eaLnBrk="1" hangingPunct="1">
              <a:buFont typeface="Arial" panose="020B0604020202020204" pitchFamily="34" charset="0"/>
              <a:buNone/>
            </a:pPr>
            <a:r>
              <a:rPr lang="en-US" altLang="en-US" dirty="0"/>
              <a:t>15 The words of the prophets are in agreement with this, as it is written: </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7D6F7D3-350D-4098-B6E9-F3709FD9B009}" type="slidenum">
              <a:rPr lang="en-US" altLang="en-US">
                <a:latin typeface="Calibri" panose="020F0502020204030204" pitchFamily="34" charset="0"/>
              </a:rPr>
              <a:pPr eaLnBrk="1" hangingPunct="1"/>
              <a:t>24</a:t>
            </a:fld>
            <a:endParaRPr lang="en-US" altLang="en-US">
              <a:latin typeface="Calibri" panose="020F050202020403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buNone/>
            </a:pPr>
            <a:r>
              <a:rPr lang="en-US" altLang="en-US" dirty="0"/>
              <a:t>16-18 " 'After this I will return and rebuild David's fallen tent. Its ruins I will rebuild, </a:t>
            </a:r>
            <a:br>
              <a:rPr lang="en-US" altLang="en-US" dirty="0"/>
            </a:br>
            <a:r>
              <a:rPr lang="en-US" altLang="en-US" dirty="0"/>
              <a:t>and I will restore it, that the remnant of men may seek the Lord, and all the </a:t>
            </a:r>
            <a:r>
              <a:rPr lang="en-US" altLang="en-US" i="1" dirty="0"/>
              <a:t>Uncut Bananas</a:t>
            </a:r>
            <a:r>
              <a:rPr lang="en-US" altLang="en-US" dirty="0"/>
              <a:t> who bear my name, says the Lord, who does these things’ that have been known for ages.</a:t>
            </a:r>
          </a:p>
          <a:p>
            <a:pPr eaLnBrk="1" hangingPunct="1">
              <a:buNone/>
            </a:pPr>
            <a:r>
              <a:rPr lang="en-US" altLang="en-US" dirty="0"/>
              <a:t> 19 "It is my judgment, therefore, that we should not make it difficult for </a:t>
            </a:r>
            <a:r>
              <a:rPr lang="en-US" altLang="en-US" i="1" dirty="0"/>
              <a:t>these Uncut Bananas</a:t>
            </a:r>
            <a:r>
              <a:rPr lang="en-US" altLang="en-US" dirty="0"/>
              <a:t> who are turning to God.</a:t>
            </a:r>
          </a:p>
          <a:p>
            <a:pPr eaLnBrk="1" hangingPunct="1">
              <a:buNone/>
            </a:pPr>
            <a:endParaRPr lang="en-US" alt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i="1" kern="1200" dirty="0">
                <a:solidFill>
                  <a:schemeClr val="tx1"/>
                </a:solidFill>
                <a:effectLst/>
                <a:latin typeface="+mn-lt"/>
                <a:ea typeface="+mn-ea"/>
                <a:cs typeface="+mn-cs"/>
              </a:rPr>
              <a:t>The Jerusalem Council concluded that no religious barriers would bar the way for Uncut Bananas</a:t>
            </a:r>
            <a:r>
              <a:rPr lang="en-US" sz="1200" kern="1200" dirty="0">
                <a:solidFill>
                  <a:schemeClr val="tx1"/>
                </a:solidFill>
                <a:effectLst/>
                <a:latin typeface="+mn-lt"/>
                <a:ea typeface="+mn-ea"/>
                <a:cs typeface="+mn-cs"/>
              </a:rPr>
              <a:t> who desired relationship with their Creator through Jesus Christ. They wrote to the </a:t>
            </a:r>
            <a:r>
              <a:rPr lang="en-US" sz="1200" i="1" kern="1200" dirty="0">
                <a:solidFill>
                  <a:schemeClr val="tx1"/>
                </a:solidFill>
                <a:effectLst/>
                <a:latin typeface="+mn-lt"/>
                <a:ea typeface="+mn-ea"/>
                <a:cs typeface="+mn-cs"/>
              </a:rPr>
              <a:t>Uncut Banana </a:t>
            </a:r>
            <a:r>
              <a:rPr lang="en-US" sz="1200" kern="1200" dirty="0">
                <a:solidFill>
                  <a:schemeClr val="tx1"/>
                </a:solidFill>
                <a:effectLst/>
                <a:latin typeface="+mn-lt"/>
                <a:ea typeface="+mn-ea"/>
                <a:cs typeface="+mn-cs"/>
              </a:rPr>
              <a:t>churches and invited them to share table fellowship with Cut Banana believers (as long as they promised not to serve a few of the most culturally difficult menu items --- strangled meat, blood sausage, repurposed pagan sacrificial meat. They also told them to observe proper table manners – no orgies!).</a:t>
            </a:r>
          </a:p>
          <a:p>
            <a:pPr eaLnBrk="1" hangingPunct="1">
              <a:buNone/>
            </a:pPr>
            <a:endParaRPr lang="en-US" alt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This is when the GOSPEL was set free from Religious Chains. God was finally getting what He’s wanted since Eden – relationship with his human children – all of them.</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2832CE8-64AE-4B12-853B-C40EA8068D13}" type="slidenum">
              <a:rPr lang="en-US" altLang="en-US">
                <a:latin typeface="Calibri" panose="020F0502020204030204" pitchFamily="34" charset="0"/>
              </a:rPr>
              <a:pPr eaLnBrk="1" hangingPunct="1"/>
              <a:t>25</a:t>
            </a:fld>
            <a:endParaRPr lang="en-US" altLang="en-US">
              <a:latin typeface="Calibri" panose="020F0502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Let’s contrast:</a:t>
            </a:r>
          </a:p>
          <a:p>
            <a:r>
              <a:rPr lang="en-US" sz="1200" b="1" i="1" kern="1200" dirty="0">
                <a:solidFill>
                  <a:schemeClr val="tx1"/>
                </a:solidFill>
                <a:effectLst/>
                <a:latin typeface="+mn-lt"/>
                <a:ea typeface="+mn-ea"/>
                <a:cs typeface="+mn-cs"/>
              </a:rPr>
              <a:t>RELIGION 	RELATIONSHIP</a:t>
            </a:r>
            <a:endParaRPr lang="en-US" sz="1200" kern="1200" dirty="0">
              <a:solidFill>
                <a:schemeClr val="tx1"/>
              </a:solidFill>
              <a:effectLst/>
              <a:latin typeface="+mn-lt"/>
              <a:ea typeface="+mn-ea"/>
              <a:cs typeface="+mn-cs"/>
            </a:endParaRPr>
          </a:p>
          <a:p>
            <a:r>
              <a:rPr lang="en-US" sz="1200" i="0" kern="1200" dirty="0">
                <a:solidFill>
                  <a:schemeClr val="tx1"/>
                </a:solidFill>
                <a:effectLst/>
                <a:latin typeface="+mn-lt"/>
                <a:ea typeface="+mn-ea"/>
                <a:cs typeface="+mn-cs"/>
              </a:rPr>
              <a:t>Rules Carved on stone	Written on hearts</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Go-betweens and Priests	Royal Priesthood</a:t>
            </a:r>
            <a:r>
              <a:rPr lang="en-US" sz="1200" i="0" kern="1200" dirty="0">
                <a:solidFill>
                  <a:schemeClr val="tx1"/>
                </a:solidFill>
                <a:effectLst/>
                <a:latin typeface="+mn-lt"/>
                <a:ea typeface="+mn-ea"/>
                <a:cs typeface="+mn-cs"/>
              </a:rPr>
              <a:t> with </a:t>
            </a:r>
            <a:r>
              <a:rPr lang="en-US" sz="1200" i="1" kern="1200" dirty="0">
                <a:solidFill>
                  <a:schemeClr val="tx1"/>
                </a:solidFill>
                <a:effectLst/>
                <a:latin typeface="+mn-lt"/>
                <a:ea typeface="+mn-ea"/>
                <a:cs typeface="+mn-cs"/>
              </a:rPr>
              <a:t>Direct Contact </a:t>
            </a:r>
            <a:endParaRPr lang="en-US" sz="1200" kern="1200" dirty="0">
              <a:solidFill>
                <a:schemeClr val="tx1"/>
              </a:solidFill>
              <a:effectLst/>
              <a:latin typeface="+mn-lt"/>
              <a:ea typeface="+mn-ea"/>
              <a:cs typeface="+mn-cs"/>
            </a:endParaRPr>
          </a:p>
          <a:p>
            <a:r>
              <a:rPr lang="en-US" sz="1200" i="0" kern="1200" dirty="0">
                <a:solidFill>
                  <a:schemeClr val="tx1"/>
                </a:solidFill>
                <a:effectLst/>
                <a:latin typeface="+mn-lt"/>
                <a:ea typeface="+mn-ea"/>
                <a:cs typeface="+mn-cs"/>
              </a:rPr>
              <a:t>Obligation		Joy</a:t>
            </a:r>
            <a:endParaRPr lang="en-US" sz="1200" kern="1200" dirty="0">
              <a:solidFill>
                <a:schemeClr val="tx1"/>
              </a:solidFill>
              <a:effectLst/>
              <a:latin typeface="+mn-lt"/>
              <a:ea typeface="+mn-ea"/>
              <a:cs typeface="+mn-cs"/>
            </a:endParaRPr>
          </a:p>
          <a:p>
            <a:r>
              <a:rPr lang="en-US" sz="1200" i="0" kern="1200" dirty="0">
                <a:solidFill>
                  <a:schemeClr val="tx1"/>
                </a:solidFill>
                <a:effectLst/>
                <a:latin typeface="+mn-lt"/>
                <a:ea typeface="+mn-ea"/>
                <a:cs typeface="+mn-cs"/>
              </a:rPr>
              <a:t>E</a:t>
            </a:r>
            <a:r>
              <a:rPr lang="en-US" sz="1200" i="1" kern="1200" dirty="0">
                <a:solidFill>
                  <a:schemeClr val="tx1"/>
                </a:solidFill>
                <a:effectLst/>
                <a:latin typeface="+mn-lt"/>
                <a:ea typeface="+mn-ea"/>
                <a:cs typeface="+mn-cs"/>
              </a:rPr>
              <a:t>arn salvation		Salvation a free gift.</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Behavior-based	Grace-based</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Sin Management System	New Life – New person</a:t>
            </a:r>
            <a:r>
              <a:rPr lang="en-US" sz="1200" i="0" kern="1200" dirty="0">
                <a:solidFill>
                  <a:schemeClr val="tx1"/>
                </a:solidFill>
                <a:effectLst/>
                <a:latin typeface="+mn-lt"/>
                <a:ea typeface="+mn-ea"/>
                <a:cs typeface="+mn-cs"/>
              </a:rPr>
              <a:t>. G&amp;S on Cross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CA5E79A-8E38-4C2C-846D-F48B85828E0A}" type="slidenum">
              <a:rPr lang="en-US" altLang="en-US" smtClean="0"/>
              <a:pPr/>
              <a:t>26</a:t>
            </a:fld>
            <a:endParaRPr lang="en-US" altLang="en-US"/>
          </a:p>
        </p:txBody>
      </p:sp>
    </p:spTree>
    <p:extLst>
      <p:ext uri="{BB962C8B-B14F-4D97-AF65-F5344CB8AC3E}">
        <p14:creationId xmlns:p14="http://schemas.microsoft.com/office/powerpoint/2010/main" val="22001973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Distance from God	</a:t>
            </a:r>
            <a:r>
              <a:rPr lang="en-US" sz="1200" i="0" kern="1200" dirty="0">
                <a:solidFill>
                  <a:schemeClr val="tx1"/>
                </a:solidFill>
                <a:effectLst/>
                <a:latin typeface="+mn-lt"/>
                <a:ea typeface="+mn-ea"/>
                <a:cs typeface="+mn-cs"/>
              </a:rPr>
              <a:t>Intimacy with </a:t>
            </a:r>
            <a:r>
              <a:rPr lang="en-US" sz="1200" i="1" kern="1200" dirty="0">
                <a:solidFill>
                  <a:schemeClr val="tx1"/>
                </a:solidFill>
                <a:effectLst/>
                <a:latin typeface="+mn-lt"/>
                <a:ea typeface="+mn-ea"/>
                <a:cs typeface="+mn-cs"/>
              </a:rPr>
              <a:t>God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Responsibilities	Ability to Respond</a:t>
            </a:r>
          </a:p>
          <a:p>
            <a:r>
              <a:rPr lang="en-US" sz="1200" kern="1200" dirty="0">
                <a:solidFill>
                  <a:schemeClr val="tx1"/>
                </a:solidFill>
                <a:effectLst/>
                <a:latin typeface="+mn-lt"/>
                <a:ea typeface="+mn-ea"/>
                <a:cs typeface="+mn-cs"/>
              </a:rPr>
              <a:t>“Should” &amp; “Shalt Not”	Invitation &amp; Opportunity</a:t>
            </a:r>
          </a:p>
          <a:p>
            <a:r>
              <a:rPr lang="en-US" sz="1200" i="1" kern="1200" dirty="0">
                <a:solidFill>
                  <a:schemeClr val="tx1"/>
                </a:solidFill>
                <a:effectLst/>
                <a:latin typeface="+mn-lt"/>
                <a:ea typeface="+mn-ea"/>
                <a:cs typeface="+mn-cs"/>
              </a:rPr>
              <a:t>External 		Internal</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Human Culture	Universal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Presence of God Veiled	Face-to-Face</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Fear		Perfect Love </a:t>
            </a:r>
            <a:endParaRPr lang="en-US" sz="1200" kern="1200" dirty="0">
              <a:solidFill>
                <a:schemeClr val="tx1"/>
              </a:solidFill>
              <a:effectLst/>
              <a:latin typeface="+mn-lt"/>
              <a:ea typeface="+mn-ea"/>
              <a:cs typeface="+mn-cs"/>
            </a:endParaRPr>
          </a:p>
          <a:p>
            <a:r>
              <a:rPr lang="en-US" sz="1200" i="0" kern="1200" dirty="0">
                <a:solidFill>
                  <a:schemeClr val="tx1"/>
                </a:solidFill>
                <a:effectLst/>
                <a:latin typeface="+mn-lt"/>
                <a:ea typeface="+mn-ea"/>
                <a:cs typeface="+mn-cs"/>
              </a:rPr>
              <a:t>Re-</a:t>
            </a:r>
            <a:r>
              <a:rPr lang="en-US" sz="1200" i="0" kern="1200" dirty="0" err="1">
                <a:solidFill>
                  <a:schemeClr val="tx1"/>
                </a:solidFill>
                <a:effectLst/>
                <a:latin typeface="+mn-lt"/>
                <a:ea typeface="+mn-ea"/>
                <a:cs typeface="+mn-cs"/>
              </a:rPr>
              <a:t>ligare</a:t>
            </a:r>
            <a:r>
              <a:rPr lang="en-US" sz="1200" i="0" kern="1200" dirty="0">
                <a:solidFill>
                  <a:schemeClr val="tx1"/>
                </a:solidFill>
                <a:effectLst/>
                <a:latin typeface="+mn-lt"/>
                <a:ea typeface="+mn-ea"/>
                <a:cs typeface="+mn-cs"/>
              </a:rPr>
              <a:t> – to bind again tightly	Whom the Son sets free is free indeed</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CA5E79A-8E38-4C2C-846D-F48B85828E0A}" type="slidenum">
              <a:rPr lang="en-US" altLang="en-US" smtClean="0"/>
              <a:pPr/>
              <a:t>27</a:t>
            </a:fld>
            <a:endParaRPr lang="en-US" altLang="en-US"/>
          </a:p>
        </p:txBody>
      </p:sp>
    </p:spTree>
    <p:extLst>
      <p:ext uri="{BB962C8B-B14F-4D97-AF65-F5344CB8AC3E}">
        <p14:creationId xmlns:p14="http://schemas.microsoft.com/office/powerpoint/2010/main" val="1958584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If like those Cut Bananas at Mount Sinai you want distance and separation from God in the form of religion, sacrifices and priests – then okay . . . God will let you have it your way, and religious choices abound in this city. Even Christian Religion.</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But if you want PERFECT LOVE and INTIMATE RELATIONSHIP with your Creator – as a precious daughter or son – It is yours for the asking. The Law is no more. Jesus nailed it to the cross.</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There is no barrier. God fixed it! It matters nothing if your banana is CUT or UNCUT.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God has been looking forward to hanging out with you from the very beginning. Don’t make Him wait another minute.</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Let’s pray!</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CA5E79A-8E38-4C2C-846D-F48B85828E0A}" type="slidenum">
              <a:rPr lang="en-US" altLang="en-US" smtClean="0"/>
              <a:pPr/>
              <a:t>28</a:t>
            </a:fld>
            <a:endParaRPr lang="en-US" altLang="en-US"/>
          </a:p>
        </p:txBody>
      </p:sp>
    </p:spTree>
    <p:extLst>
      <p:ext uri="{BB962C8B-B14F-4D97-AF65-F5344CB8AC3E}">
        <p14:creationId xmlns:p14="http://schemas.microsoft.com/office/powerpoint/2010/main" val="532123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Pre-History </a:t>
            </a:r>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Creation. Garden of Eden. </a:t>
            </a:r>
            <a:r>
              <a:rPr lang="en-US" sz="1200" b="1" kern="1200" dirty="0">
                <a:solidFill>
                  <a:schemeClr val="tx1"/>
                </a:solidFill>
                <a:effectLst/>
                <a:latin typeface="+mn-lt"/>
                <a:ea typeface="+mn-ea"/>
                <a:cs typeface="+mn-cs"/>
              </a:rPr>
              <a:t>Adam</a:t>
            </a:r>
            <a:r>
              <a:rPr lang="en-US" sz="1200" kern="1200" dirty="0">
                <a:solidFill>
                  <a:schemeClr val="tx1"/>
                </a:solidFill>
                <a:effectLst/>
                <a:latin typeface="+mn-lt"/>
                <a:ea typeface="+mn-ea"/>
                <a:cs typeface="+mn-cs"/>
              </a:rPr>
              <a:t> (mankind) </a:t>
            </a:r>
            <a:r>
              <a:rPr lang="en-US" sz="1200" i="1" kern="1200" dirty="0">
                <a:solidFill>
                  <a:schemeClr val="tx1"/>
                </a:solidFill>
                <a:effectLst/>
                <a:latin typeface="+mn-lt"/>
                <a:ea typeface="+mn-ea"/>
                <a:cs typeface="+mn-cs"/>
              </a:rPr>
              <a:t>Introduce a single banana as Adam.</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Perfect relationship</a:t>
            </a:r>
          </a:p>
          <a:p>
            <a:endParaRPr lang="en-US" dirty="0"/>
          </a:p>
        </p:txBody>
      </p:sp>
      <p:sp>
        <p:nvSpPr>
          <p:cNvPr id="4" name="Slide Number Placeholder 3"/>
          <p:cNvSpPr>
            <a:spLocks noGrp="1"/>
          </p:cNvSpPr>
          <p:nvPr>
            <p:ph type="sldNum" sz="quarter" idx="10"/>
          </p:nvPr>
        </p:nvSpPr>
        <p:spPr/>
        <p:txBody>
          <a:bodyPr/>
          <a:lstStyle/>
          <a:p>
            <a:fld id="{3CA5E79A-8E38-4C2C-846D-F48B85828E0A}" type="slidenum">
              <a:rPr lang="en-US" altLang="en-US" smtClean="0"/>
              <a:pPr/>
              <a:t>3</a:t>
            </a:fld>
            <a:endParaRPr lang="en-US" altLang="en-US"/>
          </a:p>
        </p:txBody>
      </p:sp>
    </p:spTree>
    <p:extLst>
      <p:ext uri="{BB962C8B-B14F-4D97-AF65-F5344CB8AC3E}">
        <p14:creationId xmlns:p14="http://schemas.microsoft.com/office/powerpoint/2010/main" val="4177942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u="sng" kern="1200" dirty="0">
                <a:solidFill>
                  <a:schemeClr val="tx1"/>
                </a:solidFill>
                <a:effectLst/>
                <a:latin typeface="+mn-lt"/>
                <a:ea typeface="+mn-ea"/>
                <a:cs typeface="+mn-cs"/>
              </a:rPr>
              <a:t>Broken by sin </a:t>
            </a:r>
            <a:endParaRPr lang="en-US" sz="1200" kern="1200" dirty="0">
              <a:solidFill>
                <a:schemeClr val="tx1"/>
              </a:solidFill>
              <a:effectLst/>
              <a:latin typeface="+mn-lt"/>
              <a:ea typeface="+mn-ea"/>
              <a:cs typeface="+mn-cs"/>
            </a:endParaRPr>
          </a:p>
          <a:p>
            <a:pPr lvl="0"/>
            <a:r>
              <a:rPr lang="en-US" sz="1200" u="sng" kern="1200" dirty="0">
                <a:solidFill>
                  <a:schemeClr val="tx1"/>
                </a:solidFill>
                <a:effectLst/>
                <a:latin typeface="+mn-lt"/>
                <a:ea typeface="+mn-ea"/>
                <a:cs typeface="+mn-cs"/>
              </a:rPr>
              <a:t>Guilt, Shame and Fear</a:t>
            </a:r>
            <a:r>
              <a:rPr lang="en-US" sz="1200" kern="1200" dirty="0">
                <a:solidFill>
                  <a:schemeClr val="tx1"/>
                </a:solidFill>
                <a:effectLst/>
                <a:latin typeface="+mn-lt"/>
                <a:ea typeface="+mn-ea"/>
                <a:cs typeface="+mn-cs"/>
              </a:rPr>
              <a:t> replace relationship with God</a:t>
            </a:r>
          </a:p>
          <a:p>
            <a:pPr lvl="0"/>
            <a:r>
              <a:rPr lang="en-US" sz="1200" kern="1200" dirty="0">
                <a:solidFill>
                  <a:schemeClr val="tx1"/>
                </a:solidFill>
                <a:effectLst/>
                <a:latin typeface="+mn-lt"/>
                <a:ea typeface="+mn-ea"/>
                <a:cs typeface="+mn-cs"/>
              </a:rPr>
              <a:t>Promise of complete restoration: “I will fix this!” – God</a:t>
            </a:r>
          </a:p>
          <a:p>
            <a:r>
              <a:rPr lang="en-US" sz="1200" kern="1200" dirty="0">
                <a:solidFill>
                  <a:schemeClr val="tx1"/>
                </a:solidFill>
                <a:effectLst/>
                <a:latin typeface="+mn-lt"/>
                <a:ea typeface="+mn-ea"/>
                <a:cs typeface="+mn-cs"/>
              </a:rPr>
              <a:t>Adam, the man, becomes literally Mankind. One people/nation until Tower of Babel creates many nations.</a:t>
            </a:r>
          </a:p>
          <a:p>
            <a:r>
              <a:rPr lang="en-US" sz="1200" i="1" kern="1200" dirty="0">
                <a:solidFill>
                  <a:schemeClr val="tx1"/>
                </a:solidFill>
                <a:effectLst/>
                <a:latin typeface="+mn-lt"/>
                <a:ea typeface="+mn-ea"/>
                <a:cs typeface="+mn-cs"/>
              </a:rPr>
              <a:t>Introduce bunch of bananas with one precut but skin still seemingly intact.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CA5E79A-8E38-4C2C-846D-F48B85828E0A}" type="slidenum">
              <a:rPr lang="en-US" altLang="en-US" smtClean="0"/>
              <a:pPr/>
              <a:t>4</a:t>
            </a:fld>
            <a:endParaRPr lang="en-US" altLang="en-US"/>
          </a:p>
        </p:txBody>
      </p:sp>
    </p:spTree>
    <p:extLst>
      <p:ext uri="{BB962C8B-B14F-4D97-AF65-F5344CB8AC3E}">
        <p14:creationId xmlns:p14="http://schemas.microsoft.com/office/powerpoint/2010/main" val="3421988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2000 B.C.</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Abram</a:t>
            </a:r>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Introduce a single banana cut as described above but separate from the bunch. This can be the Adam banana re-purposed if cut carefully.</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Genesis 12: This septuagenarian Bedouin shepherd living in a tent outside Ur is called into a friendship with a covenant God. He is literally a new kind of banana and God tells him to mark that relationship in his skin. He becomes the first “cut-banana”.   “Circumcise” the prepared Abraham banana.</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God promises to bless Abram and make him into a nation (Abraham- Father of Nations) that will represent relation to God as the “Cut Banana People”. God initiates a friendship based on a promise, not any religion. It has nothing to do with Abraham’s behavior or works. It is pure GRACE and love.</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CA5E79A-8E38-4C2C-846D-F48B85828E0A}" type="slidenum">
              <a:rPr lang="en-US" altLang="en-US" smtClean="0"/>
              <a:pPr/>
              <a:t>5</a:t>
            </a:fld>
            <a:endParaRPr lang="en-US" altLang="en-US"/>
          </a:p>
        </p:txBody>
      </p:sp>
    </p:spTree>
    <p:extLst>
      <p:ext uri="{BB962C8B-B14F-4D97-AF65-F5344CB8AC3E}">
        <p14:creationId xmlns:p14="http://schemas.microsoft.com/office/powerpoint/2010/main" val="1222098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1500 B.C</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Moses</a:t>
            </a:r>
            <a:r>
              <a:rPr lang="en-US" sz="1200" kern="1200" dirty="0">
                <a:solidFill>
                  <a:schemeClr val="tx1"/>
                </a:solidFill>
                <a:effectLst/>
                <a:latin typeface="+mn-lt"/>
                <a:ea typeface="+mn-ea"/>
                <a:cs typeface="+mn-cs"/>
              </a:rPr>
              <a:t> was called into relationship by his Creator via a burning bush. Abraham’s descendants had become a large group but were not united, unaware of the Promise and enslaved in Egypt. Moses and God freed Israel from physical slavery but were unable to get the pagan shackles out of their minds. Moses had them cut their skin to make them a distinct banana among all the bananas.</a:t>
            </a:r>
          </a:p>
          <a:p>
            <a:r>
              <a:rPr lang="en-US" sz="1200" i="1" kern="1200" dirty="0">
                <a:solidFill>
                  <a:schemeClr val="tx1"/>
                </a:solidFill>
                <a:effectLst/>
                <a:latin typeface="+mn-lt"/>
                <a:ea typeface="+mn-ea"/>
                <a:cs typeface="+mn-cs"/>
              </a:rPr>
              <a:t>Circumcise one of the bunched bananas.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Moses tried to introduce them to relationship with God. Israel completely rejected knowing God and after an attempt to make Him into an Egyptian Cow idol, in FEAR they refused his presence and demanded intermediaries (a priesthood) and a rules-based religion to manage their GUILT and SHAME.  </a:t>
            </a:r>
          </a:p>
          <a:p>
            <a:r>
              <a:rPr lang="en-US" sz="1200" kern="1200" dirty="0">
                <a:solidFill>
                  <a:schemeClr val="tx1"/>
                </a:solidFill>
                <a:effectLst/>
                <a:latin typeface="+mn-lt"/>
                <a:ea typeface="+mn-ea"/>
                <a:cs typeface="+mn-cs"/>
              </a:rPr>
              <a:t>They told Moses: “You speak to us. Not God!”</a:t>
            </a:r>
          </a:p>
          <a:p>
            <a:r>
              <a:rPr lang="en-US" sz="1200" kern="1200" dirty="0">
                <a:solidFill>
                  <a:schemeClr val="tx1"/>
                </a:solidFill>
                <a:effectLst/>
                <a:latin typeface="+mn-lt"/>
                <a:ea typeface="+mn-ea"/>
                <a:cs typeface="+mn-cs"/>
              </a:rPr>
              <a:t>So God gave them what they wanted, rather than what He wanted.</a:t>
            </a:r>
          </a:p>
          <a:p>
            <a:r>
              <a:rPr lang="en-US" sz="1200" kern="1200" dirty="0">
                <a:solidFill>
                  <a:schemeClr val="tx1"/>
                </a:solidFill>
                <a:effectLst/>
                <a:latin typeface="+mn-lt"/>
                <a:ea typeface="+mn-ea"/>
                <a:cs typeface="+mn-cs"/>
              </a:rPr>
              <a:t>Designed the Rules (Commandments) to prove that it couldn’t be done. There is just no saving yourself!</a:t>
            </a:r>
          </a:p>
          <a:p>
            <a:r>
              <a:rPr lang="en-US" sz="1200" kern="1200" dirty="0">
                <a:solidFill>
                  <a:schemeClr val="tx1"/>
                </a:solidFill>
                <a:effectLst/>
                <a:latin typeface="+mn-lt"/>
                <a:ea typeface="+mn-ea"/>
                <a:cs typeface="+mn-cs"/>
              </a:rPr>
              <a:t>God’s sense of humor: Forbid the Cut-Banana People the most delicious meat in creation – bacon!</a:t>
            </a:r>
            <a:endParaRPr lang="en-US" dirty="0"/>
          </a:p>
        </p:txBody>
      </p:sp>
      <p:sp>
        <p:nvSpPr>
          <p:cNvPr id="4" name="Slide Number Placeholder 3"/>
          <p:cNvSpPr>
            <a:spLocks noGrp="1"/>
          </p:cNvSpPr>
          <p:nvPr>
            <p:ph type="sldNum" sz="quarter" idx="10"/>
          </p:nvPr>
        </p:nvSpPr>
        <p:spPr/>
        <p:txBody>
          <a:bodyPr/>
          <a:lstStyle/>
          <a:p>
            <a:fld id="{3CA5E79A-8E38-4C2C-846D-F48B85828E0A}" type="slidenum">
              <a:rPr lang="en-US" altLang="en-US" smtClean="0"/>
              <a:pPr/>
              <a:t>6</a:t>
            </a:fld>
            <a:endParaRPr lang="en-US" altLang="en-US"/>
          </a:p>
        </p:txBody>
      </p:sp>
    </p:spTree>
    <p:extLst>
      <p:ext uri="{BB962C8B-B14F-4D97-AF65-F5344CB8AC3E}">
        <p14:creationId xmlns:p14="http://schemas.microsoft.com/office/powerpoint/2010/main" val="3173733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a:solidFill>
                  <a:schemeClr val="tx1"/>
                </a:solidFill>
                <a:effectLst/>
                <a:latin typeface="+mn-lt"/>
                <a:ea typeface="+mn-ea"/>
                <a:cs typeface="+mn-cs"/>
              </a:rPr>
              <a:t>The ark of the covenant. </a:t>
            </a:r>
            <a:r>
              <a:rPr lang="en-US" sz="1200" kern="1200" dirty="0">
                <a:solidFill>
                  <a:schemeClr val="tx1"/>
                </a:solidFill>
                <a:effectLst/>
                <a:latin typeface="+mn-lt"/>
                <a:ea typeface="+mn-ea"/>
                <a:cs typeface="+mn-cs"/>
              </a:rPr>
              <a:t>A wooden box overlaid with gold. Roughly a square meter box. [2.5 X 3 </a:t>
            </a:r>
            <a:r>
              <a:rPr lang="en-US" sz="1200" kern="1200" dirty="0" err="1">
                <a:solidFill>
                  <a:schemeClr val="tx1"/>
                </a:solidFill>
                <a:effectLst/>
                <a:latin typeface="+mn-lt"/>
                <a:ea typeface="+mn-ea"/>
                <a:cs typeface="+mn-cs"/>
              </a:rPr>
              <a:t>ft</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Tablets of Law inside and covered by the lid. The lid has a crown around it and is made of solid gold. It is topped with two cherubim – angelic beings with feathered wings. They face each other over the seat – the Mercy Seat (Cut-</a:t>
            </a:r>
            <a:r>
              <a:rPr lang="en-US" sz="1200" kern="1200" dirty="0" err="1">
                <a:solidFill>
                  <a:schemeClr val="tx1"/>
                </a:solidFill>
                <a:effectLst/>
                <a:latin typeface="+mn-lt"/>
                <a:ea typeface="+mn-ea"/>
                <a:cs typeface="+mn-cs"/>
              </a:rPr>
              <a:t>Bananaese</a:t>
            </a:r>
            <a:r>
              <a:rPr lang="en-US" sz="1200" kern="1200" dirty="0">
                <a:solidFill>
                  <a:schemeClr val="tx1"/>
                </a:solidFill>
                <a:effectLst/>
                <a:latin typeface="+mn-lt"/>
                <a:ea typeface="+mn-ea"/>
                <a:cs typeface="+mn-cs"/>
              </a:rPr>
              <a:t>: the Throne of Grace) That’s where the blood is spilled. Who sits on this ark? God does! It is the very place where God concentrates his presence. He is with them [Emmanuel] but without relationship.</a:t>
            </a:r>
          </a:p>
        </p:txBody>
      </p:sp>
      <p:sp>
        <p:nvSpPr>
          <p:cNvPr id="1126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14E9621-9443-460C-B605-9ACD0DCE936E}" type="slidenum">
              <a:rPr lang="en-US" altLang="en-US">
                <a:latin typeface="Calibri" panose="020F0502020204030204" pitchFamily="34" charset="0"/>
              </a:rPr>
              <a:pPr eaLnBrk="1" hangingPunct="1"/>
              <a:t>7</a:t>
            </a:fld>
            <a:endParaRPr lang="en-US" altLang="en-US">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So He didn’t force himself on them. Holy of Holies. Unseen (except once a year by the high priest) behind a curtain in a tent within a tent. High Priest enters only once per year with blood on his hands, bells on his clothes, and a rope on his leg.</a:t>
            </a:r>
          </a:p>
          <a:p>
            <a:r>
              <a:rPr lang="en-US" sz="1200" b="1" kern="1200" dirty="0">
                <a:solidFill>
                  <a:schemeClr val="tx1"/>
                </a:solidFill>
                <a:effectLst/>
                <a:latin typeface="+mn-lt"/>
                <a:ea typeface="+mn-ea"/>
                <a:cs typeface="+mn-cs"/>
              </a:rPr>
              <a:t>Time Passes – over 400 years</a:t>
            </a:r>
          </a:p>
          <a:p>
            <a:r>
              <a:rPr lang="en-US" sz="1200" kern="1200" dirty="0">
                <a:solidFill>
                  <a:schemeClr val="tx1"/>
                </a:solidFill>
                <a:effectLst/>
                <a:latin typeface="+mn-lt"/>
                <a:ea typeface="+mn-ea"/>
                <a:cs typeface="+mn-cs"/>
              </a:rPr>
              <a:t>Eli is High Priest and his sons, </a:t>
            </a:r>
            <a:r>
              <a:rPr lang="en-US" sz="1200" kern="1200" dirty="0" err="1">
                <a:solidFill>
                  <a:schemeClr val="tx1"/>
                </a:solidFill>
                <a:effectLst/>
                <a:latin typeface="+mn-lt"/>
                <a:ea typeface="+mn-ea"/>
                <a:cs typeface="+mn-cs"/>
              </a:rPr>
              <a:t>Hophni</a:t>
            </a:r>
            <a:r>
              <a:rPr lang="en-US" sz="1200" kern="1200" dirty="0">
                <a:solidFill>
                  <a:schemeClr val="tx1"/>
                </a:solidFill>
                <a:effectLst/>
                <a:latin typeface="+mn-lt"/>
                <a:ea typeface="+mn-ea"/>
                <a:cs typeface="+mn-cs"/>
              </a:rPr>
              <a:t> and Phineas are the wicked clergy of the Cut-Bananas. They want to ensure victory in a battle against the neighboring </a:t>
            </a:r>
            <a:r>
              <a:rPr lang="en-US" sz="1200" b="1" i="1" kern="1200" dirty="0">
                <a:solidFill>
                  <a:schemeClr val="tx1"/>
                </a:solidFill>
                <a:effectLst/>
                <a:latin typeface="+mn-lt"/>
                <a:ea typeface="+mn-ea"/>
                <a:cs typeface="+mn-cs"/>
              </a:rPr>
              <a:t>uncut banana tribe</a:t>
            </a:r>
            <a:r>
              <a:rPr lang="en-US" sz="1200" kern="1200" dirty="0">
                <a:solidFill>
                  <a:schemeClr val="tx1"/>
                </a:solidFill>
                <a:effectLst/>
                <a:latin typeface="+mn-lt"/>
                <a:ea typeface="+mn-ea"/>
                <a:cs typeface="+mn-cs"/>
              </a:rPr>
              <a:t> and they run and drag out the Ark. “Now we have God leading the Army. We can’t lose”. Except the Cut-Bananas do lose – the ark, the High Priest’s stupid sons, 30,000 troops, and the war. The ark is taken off to the Gaza Strip as a war trophy where the victors stage a wild victory celebration. The Cut-Bananas think that their enemy has got God. Eli drops dead at the news. And there the Ark stays. </a:t>
            </a:r>
          </a:p>
          <a:p>
            <a:r>
              <a:rPr lang="en-US" sz="1200" kern="1200" dirty="0">
                <a:solidFill>
                  <a:schemeClr val="tx1"/>
                </a:solidFill>
                <a:effectLst/>
                <a:latin typeface="+mn-lt"/>
                <a:ea typeface="+mn-ea"/>
                <a:cs typeface="+mn-cs"/>
              </a:rPr>
              <a:t>“And God forsook the Tabernacle of Moses at Shiloh and delivered His glory into the hands of Uncut-Bananas.”</a:t>
            </a:r>
          </a:p>
          <a:p>
            <a:r>
              <a:rPr lang="en-US" sz="1200" kern="1200" dirty="0">
                <a:solidFill>
                  <a:schemeClr val="tx1"/>
                </a:solidFill>
                <a:effectLst/>
                <a:latin typeface="+mn-lt"/>
                <a:ea typeface="+mn-ea"/>
                <a:cs typeface="+mn-cs"/>
              </a:rPr>
              <a:t>Dagon, the fish god, ends up repeatedly worshipping on his face before the ark. Plagues and hemorrhoids break out. They pass it to another city and the same repeats.</a:t>
            </a:r>
          </a:p>
          <a:p>
            <a:r>
              <a:rPr lang="en-US" sz="1200" kern="1200" dirty="0">
                <a:solidFill>
                  <a:schemeClr val="tx1"/>
                </a:solidFill>
                <a:effectLst/>
                <a:latin typeface="+mn-lt"/>
                <a:ea typeface="+mn-ea"/>
                <a:cs typeface="+mn-cs"/>
              </a:rPr>
              <a:t>They build a wooden cart and hitch it to cows and send it homeward. It comes to a Cut-Banana village – they rejoice wildly and throw a party. They break up the cart and burn the cows as a sacrifice. They put the ark on a rock and then they want to see how God is doing – so the open it.</a:t>
            </a:r>
          </a:p>
        </p:txBody>
      </p:sp>
      <p:sp>
        <p:nvSpPr>
          <p:cNvPr id="10244"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5569D4E-1214-418F-B160-0CB5769A72A5}" type="slidenum">
              <a:rPr lang="en-US" altLang="en-US">
                <a:latin typeface="Calibri" panose="020F0502020204030204" pitchFamily="34" charset="0"/>
              </a:rPr>
              <a:pPr eaLnBrk="1" hangingPunct="1"/>
              <a:t>8</a:t>
            </a:fld>
            <a:endParaRPr lang="en-US" altLang="en-US">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1" u="sng" kern="1200" dirty="0">
                <a:solidFill>
                  <a:schemeClr val="tx1"/>
                </a:solidFill>
                <a:effectLst/>
                <a:latin typeface="+mn-lt"/>
                <a:ea typeface="+mn-ea"/>
                <a:cs typeface="+mn-cs"/>
              </a:rPr>
              <a:t>It is Raiders of the Lost Ark! 70 men die.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What is in the Ark? (broken tablets of the law)</a:t>
            </a:r>
          </a:p>
          <a:p>
            <a:r>
              <a:rPr lang="en-US" sz="1200" kern="1200" dirty="0">
                <a:solidFill>
                  <a:schemeClr val="tx1"/>
                </a:solidFill>
                <a:effectLst/>
                <a:latin typeface="+mn-lt"/>
                <a:ea typeface="+mn-ea"/>
                <a:cs typeface="+mn-cs"/>
              </a:rPr>
              <a:t>What did they remove in order to expose the law? (mercy seat with the blood). God had covered the law with the mercy seat out of love and compassion. Removing that covering invoked the law without mercy – and that is when faces start to melt and folks burst into flames and explode.</a:t>
            </a:r>
          </a:p>
          <a:p>
            <a:r>
              <a:rPr lang="en-US" sz="1200" kern="1200" dirty="0">
                <a:solidFill>
                  <a:schemeClr val="tx1"/>
                </a:solidFill>
                <a:effectLst/>
                <a:latin typeface="+mn-lt"/>
                <a:ea typeface="+mn-ea"/>
                <a:cs typeface="+mn-cs"/>
              </a:rPr>
              <a:t>The law kills!</a:t>
            </a:r>
          </a:p>
          <a:p>
            <a:r>
              <a:rPr lang="en-US" sz="1200" kern="1200" dirty="0">
                <a:solidFill>
                  <a:schemeClr val="tx1"/>
                </a:solidFill>
                <a:effectLst/>
                <a:latin typeface="+mn-lt"/>
                <a:ea typeface="+mn-ea"/>
                <a:cs typeface="+mn-cs"/>
              </a:rPr>
              <a:t>They cart the ark off to a town of the Cut-Bananas called </a:t>
            </a:r>
            <a:r>
              <a:rPr lang="en-US" sz="1200" kern="1200" dirty="0" err="1">
                <a:solidFill>
                  <a:schemeClr val="tx1"/>
                </a:solidFill>
                <a:effectLst/>
                <a:latin typeface="+mn-lt"/>
                <a:ea typeface="+mn-ea"/>
                <a:cs typeface="+mn-cs"/>
              </a:rPr>
              <a:t>Kiriath</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Jearim</a:t>
            </a:r>
            <a:r>
              <a:rPr lang="en-US" sz="1200" kern="1200" dirty="0">
                <a:solidFill>
                  <a:schemeClr val="tx1"/>
                </a:solidFill>
                <a:effectLst/>
                <a:latin typeface="+mn-lt"/>
                <a:ea typeface="+mn-ea"/>
                <a:cs typeface="+mn-cs"/>
              </a:rPr>
              <a:t> where it stays for 20 years. Sitting in the house of a guy named </a:t>
            </a:r>
            <a:r>
              <a:rPr lang="en-US" sz="1200" kern="1200" dirty="0" err="1">
                <a:solidFill>
                  <a:schemeClr val="tx1"/>
                </a:solidFill>
                <a:effectLst/>
                <a:latin typeface="+mn-lt"/>
                <a:ea typeface="+mn-ea"/>
                <a:cs typeface="+mn-cs"/>
              </a:rPr>
              <a:t>Abinadab</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Samuel grows up and leads the Cut-Bananas as prophet and judge. Eventually the people demand a king and God graciously </a:t>
            </a:r>
            <a:r>
              <a:rPr lang="en-US" sz="1200" i="1" kern="1200" dirty="0">
                <a:solidFill>
                  <a:schemeClr val="tx1"/>
                </a:solidFill>
                <a:effectLst/>
                <a:latin typeface="+mn-lt"/>
                <a:ea typeface="+mn-ea"/>
                <a:cs typeface="+mn-cs"/>
              </a:rPr>
              <a:t>again</a:t>
            </a:r>
            <a:r>
              <a:rPr lang="en-US" sz="1200" kern="1200" dirty="0">
                <a:solidFill>
                  <a:schemeClr val="tx1"/>
                </a:solidFill>
                <a:effectLst/>
                <a:latin typeface="+mn-lt"/>
                <a:ea typeface="+mn-ea"/>
                <a:cs typeface="+mn-cs"/>
              </a:rPr>
              <a:t> gives them what they want - the king they deserve – Saul.</a:t>
            </a:r>
          </a:p>
          <a:p>
            <a:r>
              <a:rPr lang="en-US" sz="1200" kern="1200" dirty="0">
                <a:solidFill>
                  <a:schemeClr val="tx1"/>
                </a:solidFill>
                <a:effectLst/>
                <a:latin typeface="+mn-lt"/>
                <a:ea typeface="+mn-ea"/>
                <a:cs typeface="+mn-cs"/>
              </a:rPr>
              <a:t>During this whole time the Tabernacle of Moses’ Tent (the Tabernacle of Moses) – empty of the presence of God, continues to function with clergy and religious programs: worship services, sacrifices, the whole shebang! Everything except God.  At some point (we don’t know why – maybe for better satellite reception) they move it to a hill called Gibeon.</a:t>
            </a:r>
          </a:p>
          <a:p>
            <a:r>
              <a:rPr lang="en-US" sz="1200" kern="1200" dirty="0">
                <a:solidFill>
                  <a:schemeClr val="tx1"/>
                </a:solidFill>
                <a:effectLst/>
                <a:latin typeface="+mn-lt"/>
                <a:ea typeface="+mn-ea"/>
                <a:cs typeface="+mn-cs"/>
              </a:rPr>
              <a:t>Nobody sought the Ark of God during the days of Saul. Nobody cared about having the presence of God. </a:t>
            </a:r>
          </a:p>
        </p:txBody>
      </p:sp>
      <p:sp>
        <p:nvSpPr>
          <p:cNvPr id="12292"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D0549C6-DF4A-411C-9DEC-3804AFAD3B6E}" type="slidenum">
              <a:rPr lang="en-US" altLang="en-US">
                <a:latin typeface="Calibri" panose="020F0502020204030204" pitchFamily="34" charset="0"/>
              </a:rPr>
              <a:pPr eaLnBrk="1" hangingPunct="1"/>
              <a:t>9</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B704570-1E54-4A94-BC15-C6E9E2567FD0}" type="datetimeFigureOut">
              <a:rPr lang="en-US"/>
              <a:pPr>
                <a:defRPr/>
              </a:pPr>
              <a:t>7/21/2016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3F33144-EC1B-45BE-BC60-399A951FA44F}" type="slidenum">
              <a:rPr lang="en-US" altLang="en-US"/>
              <a:pPr/>
              <a:t>‹#›</a:t>
            </a:fld>
            <a:endParaRPr lang="en-US" altLang="en-US"/>
          </a:p>
        </p:txBody>
      </p:sp>
    </p:spTree>
    <p:extLst>
      <p:ext uri="{BB962C8B-B14F-4D97-AF65-F5344CB8AC3E}">
        <p14:creationId xmlns:p14="http://schemas.microsoft.com/office/powerpoint/2010/main" val="3486724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45D112F-6E4E-4054-AEBE-09629E2FD184}" type="datetimeFigureOut">
              <a:rPr lang="en-US"/>
              <a:pPr>
                <a:defRPr/>
              </a:pPr>
              <a:t>7/21/2016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DA6F9C3-6179-4EC5-9CFB-2EA14094317A}" type="slidenum">
              <a:rPr lang="en-US" altLang="en-US"/>
              <a:pPr/>
              <a:t>‹#›</a:t>
            </a:fld>
            <a:endParaRPr lang="en-US" altLang="en-US"/>
          </a:p>
        </p:txBody>
      </p:sp>
    </p:spTree>
    <p:extLst>
      <p:ext uri="{BB962C8B-B14F-4D97-AF65-F5344CB8AC3E}">
        <p14:creationId xmlns:p14="http://schemas.microsoft.com/office/powerpoint/2010/main" val="2333389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FD9B0FF-F7B5-4F48-8363-0192791E053D}" type="datetimeFigureOut">
              <a:rPr lang="en-US"/>
              <a:pPr>
                <a:defRPr/>
              </a:pPr>
              <a:t>7/21/2016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B20188FC-5505-417B-B25D-03378AA97190}" type="slidenum">
              <a:rPr lang="en-US" altLang="en-US"/>
              <a:pPr/>
              <a:t>‹#›</a:t>
            </a:fld>
            <a:endParaRPr lang="en-US" altLang="en-US"/>
          </a:p>
        </p:txBody>
      </p:sp>
    </p:spTree>
    <p:extLst>
      <p:ext uri="{BB962C8B-B14F-4D97-AF65-F5344CB8AC3E}">
        <p14:creationId xmlns:p14="http://schemas.microsoft.com/office/powerpoint/2010/main" val="3939027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8870778-C3A7-4EB7-B21F-7F2ACB73158A}" type="datetimeFigureOut">
              <a:rPr lang="en-US"/>
              <a:pPr>
                <a:defRPr/>
              </a:pPr>
              <a:t>7/21/2016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5CC1C84-09FF-447B-BC2D-AC24D859F294}" type="slidenum">
              <a:rPr lang="en-US" altLang="en-US"/>
              <a:pPr/>
              <a:t>‹#›</a:t>
            </a:fld>
            <a:endParaRPr lang="en-US" altLang="en-US"/>
          </a:p>
        </p:txBody>
      </p:sp>
    </p:spTree>
    <p:extLst>
      <p:ext uri="{BB962C8B-B14F-4D97-AF65-F5344CB8AC3E}">
        <p14:creationId xmlns:p14="http://schemas.microsoft.com/office/powerpoint/2010/main" val="718808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04F8C757-E151-4732-A385-958D871F245F}" type="datetimeFigureOut">
              <a:rPr lang="en-US"/>
              <a:pPr>
                <a:defRPr/>
              </a:pPr>
              <a:t>7/21/2016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E7288E3-4422-4C37-8096-41783073054C}" type="slidenum">
              <a:rPr lang="en-US" altLang="en-US"/>
              <a:pPr/>
              <a:t>‹#›</a:t>
            </a:fld>
            <a:endParaRPr lang="en-US" altLang="en-US"/>
          </a:p>
        </p:txBody>
      </p:sp>
    </p:spTree>
    <p:extLst>
      <p:ext uri="{BB962C8B-B14F-4D97-AF65-F5344CB8AC3E}">
        <p14:creationId xmlns:p14="http://schemas.microsoft.com/office/powerpoint/2010/main" val="1295119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6D0156C3-6960-472E-B214-4532CC415A2F}" type="datetimeFigureOut">
              <a:rPr lang="en-US"/>
              <a:pPr>
                <a:defRPr/>
              </a:pPr>
              <a:t>7/21/2016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B4144A79-19CE-405E-8704-C3A0E9677D6A}" type="slidenum">
              <a:rPr lang="en-US" altLang="en-US"/>
              <a:pPr/>
              <a:t>‹#›</a:t>
            </a:fld>
            <a:endParaRPr lang="en-US" altLang="en-US"/>
          </a:p>
        </p:txBody>
      </p:sp>
    </p:spTree>
    <p:extLst>
      <p:ext uri="{BB962C8B-B14F-4D97-AF65-F5344CB8AC3E}">
        <p14:creationId xmlns:p14="http://schemas.microsoft.com/office/powerpoint/2010/main" val="2063058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674994B5-39F5-4824-8B2C-6B5778010649}" type="datetimeFigureOut">
              <a:rPr lang="en-US"/>
              <a:pPr>
                <a:defRPr/>
              </a:pPr>
              <a:t>7/21/2016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A05FBDF9-484C-4D88-9A7E-A35793C27697}" type="slidenum">
              <a:rPr lang="en-US" altLang="en-US"/>
              <a:pPr/>
              <a:t>‹#›</a:t>
            </a:fld>
            <a:endParaRPr lang="en-US" altLang="en-US"/>
          </a:p>
        </p:txBody>
      </p:sp>
    </p:spTree>
    <p:extLst>
      <p:ext uri="{BB962C8B-B14F-4D97-AF65-F5344CB8AC3E}">
        <p14:creationId xmlns:p14="http://schemas.microsoft.com/office/powerpoint/2010/main" val="2213802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8B11EE1B-284D-4A83-ADC1-F22A66C40B4A}" type="datetimeFigureOut">
              <a:rPr lang="en-US"/>
              <a:pPr>
                <a:defRPr/>
              </a:pPr>
              <a:t>7/21/2016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0F2363F0-C722-47B9-B25E-A1393B3A80F9}" type="slidenum">
              <a:rPr lang="en-US" altLang="en-US"/>
              <a:pPr/>
              <a:t>‹#›</a:t>
            </a:fld>
            <a:endParaRPr lang="en-US" altLang="en-US"/>
          </a:p>
        </p:txBody>
      </p:sp>
    </p:spTree>
    <p:extLst>
      <p:ext uri="{BB962C8B-B14F-4D97-AF65-F5344CB8AC3E}">
        <p14:creationId xmlns:p14="http://schemas.microsoft.com/office/powerpoint/2010/main" val="4242614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5984727-8D71-494E-908E-6AECE50E028E}" type="datetimeFigureOut">
              <a:rPr lang="en-US"/>
              <a:pPr>
                <a:defRPr/>
              </a:pPr>
              <a:t>7/21/2016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5A865712-E74B-436D-BEF8-52219BBF062B}" type="slidenum">
              <a:rPr lang="en-US" altLang="en-US"/>
              <a:pPr/>
              <a:t>‹#›</a:t>
            </a:fld>
            <a:endParaRPr lang="en-US" altLang="en-US"/>
          </a:p>
        </p:txBody>
      </p:sp>
    </p:spTree>
    <p:extLst>
      <p:ext uri="{BB962C8B-B14F-4D97-AF65-F5344CB8AC3E}">
        <p14:creationId xmlns:p14="http://schemas.microsoft.com/office/powerpoint/2010/main" val="3929303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AC01221-AA5F-47B8-900E-FA8B4EA231DB}" type="datetimeFigureOut">
              <a:rPr lang="en-US"/>
              <a:pPr>
                <a:defRPr/>
              </a:pPr>
              <a:t>7/21/2016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2DDE7B6A-01C6-457F-86A3-7F6819DD11DB}" type="slidenum">
              <a:rPr lang="en-US" altLang="en-US"/>
              <a:pPr/>
              <a:t>‹#›</a:t>
            </a:fld>
            <a:endParaRPr lang="en-US" altLang="en-US"/>
          </a:p>
        </p:txBody>
      </p:sp>
    </p:spTree>
    <p:extLst>
      <p:ext uri="{BB962C8B-B14F-4D97-AF65-F5344CB8AC3E}">
        <p14:creationId xmlns:p14="http://schemas.microsoft.com/office/powerpoint/2010/main" val="329553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48714D6-0EC9-46CC-9D10-31301A314E3D}" type="datetimeFigureOut">
              <a:rPr lang="en-US"/>
              <a:pPr>
                <a:defRPr/>
              </a:pPr>
              <a:t>7/21/2016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FF78944-8169-443F-A65C-E02F8CDD8FAE}" type="slidenum">
              <a:rPr lang="en-US" altLang="en-US"/>
              <a:pPr/>
              <a:t>‹#›</a:t>
            </a:fld>
            <a:endParaRPr lang="en-US" altLang="en-US"/>
          </a:p>
        </p:txBody>
      </p:sp>
    </p:spTree>
    <p:extLst>
      <p:ext uri="{BB962C8B-B14F-4D97-AF65-F5344CB8AC3E}">
        <p14:creationId xmlns:p14="http://schemas.microsoft.com/office/powerpoint/2010/main" val="4114519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3EA88">
            <a:alpha val="60784"/>
          </a:srgb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92C8E500-56AB-41E0-9FBA-0A19148BC224}" type="datetimeFigureOut">
              <a:rPr lang="en-US"/>
              <a:pPr>
                <a:defRPr/>
              </a:pPr>
              <a:t>7/21/2016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0D00E14F-95CD-4AB2-8301-1571C632FBB7}"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0"/>
            <a:ext cx="7772400" cy="1470025"/>
          </a:xfrm>
        </p:spPr>
        <p:txBody>
          <a:bodyPr/>
          <a:lstStyle/>
          <a:p>
            <a:r>
              <a:rPr lang="en-US" sz="6000" dirty="0"/>
              <a:t>Fruit Inspection</a:t>
            </a:r>
          </a:p>
        </p:txBody>
      </p:sp>
      <p:sp>
        <p:nvSpPr>
          <p:cNvPr id="3" name="Subtitle 2"/>
          <p:cNvSpPr>
            <a:spLocks noGrp="1"/>
          </p:cNvSpPr>
          <p:nvPr>
            <p:ph type="subTitle" idx="1"/>
          </p:nvPr>
        </p:nvSpPr>
        <p:spPr>
          <a:xfrm>
            <a:off x="1371600" y="3429000"/>
            <a:ext cx="6400800" cy="1752600"/>
          </a:xfrm>
        </p:spPr>
        <p:txBody>
          <a:bodyPr/>
          <a:lstStyle/>
          <a:p>
            <a:r>
              <a:rPr lang="en-US" dirty="0"/>
              <a:t>Helping your Disciples</a:t>
            </a:r>
          </a:p>
          <a:p>
            <a:r>
              <a:rPr lang="en-US" dirty="0"/>
              <a:t>Distinguish Between</a:t>
            </a:r>
          </a:p>
          <a:p>
            <a:r>
              <a:rPr lang="en-US" dirty="0"/>
              <a:t>Religion and Relationship</a:t>
            </a:r>
          </a:p>
        </p:txBody>
      </p:sp>
      <p:sp>
        <p:nvSpPr>
          <p:cNvPr id="4" name="TextBox 3"/>
          <p:cNvSpPr txBox="1"/>
          <p:nvPr/>
        </p:nvSpPr>
        <p:spPr>
          <a:xfrm>
            <a:off x="4572000" y="6400800"/>
            <a:ext cx="4419600" cy="369332"/>
          </a:xfrm>
          <a:prstGeom prst="rect">
            <a:avLst/>
          </a:prstGeom>
          <a:noFill/>
        </p:spPr>
        <p:txBody>
          <a:bodyPr wrap="square" rtlCol="0">
            <a:spAutoFit/>
          </a:bodyPr>
          <a:lstStyle/>
          <a:p>
            <a:r>
              <a:rPr lang="en-US" dirty="0"/>
              <a:t>Brian Hogan, Youth With A Mission</a:t>
            </a:r>
          </a:p>
        </p:txBody>
      </p:sp>
    </p:spTree>
    <p:extLst>
      <p:ext uri="{BB962C8B-B14F-4D97-AF65-F5344CB8AC3E}">
        <p14:creationId xmlns:p14="http://schemas.microsoft.com/office/powerpoint/2010/main" val="1090809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David: </a:t>
            </a:r>
            <a:br>
              <a:rPr lang="en-US" dirty="0"/>
            </a:br>
            <a:r>
              <a:rPr lang="en-US" dirty="0"/>
              <a:t>A man after God’s own Heart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3200" y="1600200"/>
            <a:ext cx="3733800" cy="4561490"/>
          </a:xfrm>
          <a:prstGeom prst="rect">
            <a:avLst/>
          </a:prstGeom>
        </p:spPr>
      </p:pic>
      <p:sp>
        <p:nvSpPr>
          <p:cNvPr id="4" name="TextBox 3"/>
          <p:cNvSpPr txBox="1"/>
          <p:nvPr/>
        </p:nvSpPr>
        <p:spPr>
          <a:xfrm>
            <a:off x="3086100" y="6172200"/>
            <a:ext cx="2971800" cy="369332"/>
          </a:xfrm>
          <a:prstGeom prst="rect">
            <a:avLst/>
          </a:prstGeom>
          <a:noFill/>
        </p:spPr>
        <p:txBody>
          <a:bodyPr wrap="square" rtlCol="0">
            <a:spAutoFit/>
          </a:bodyPr>
          <a:lstStyle/>
          <a:p>
            <a:pPr algn="ctr"/>
            <a:r>
              <a:rPr lang="en-US" dirty="0"/>
              <a:t>1000 B.C.</a:t>
            </a:r>
          </a:p>
        </p:txBody>
      </p:sp>
    </p:spTree>
    <p:extLst>
      <p:ext uri="{BB962C8B-B14F-4D97-AF65-F5344CB8AC3E}">
        <p14:creationId xmlns:p14="http://schemas.microsoft.com/office/powerpoint/2010/main" val="2551543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altLang="en-US" dirty="0"/>
              <a:t>I Chronicles 15 &amp; 16</a:t>
            </a:r>
          </a:p>
        </p:txBody>
      </p:sp>
      <p:sp>
        <p:nvSpPr>
          <p:cNvPr id="3" name="Content Placeholder 2"/>
          <p:cNvSpPr>
            <a:spLocks noGrp="1"/>
          </p:cNvSpPr>
          <p:nvPr>
            <p:ph idx="1"/>
          </p:nvPr>
        </p:nvSpPr>
        <p:spPr/>
        <p:txBody>
          <a:bodyPr rtlCol="0">
            <a:normAutofit fontScale="92500" lnSpcReduction="20000"/>
          </a:bodyPr>
          <a:lstStyle/>
          <a:p>
            <a:pPr eaLnBrk="1" fontAlgn="auto" hangingPunct="1">
              <a:spcAft>
                <a:spcPts val="0"/>
              </a:spcAft>
              <a:buFont typeface="Arial" panose="020B0604020202020204" pitchFamily="34" charset="0"/>
              <a:buNone/>
              <a:defRPr/>
            </a:pPr>
            <a:r>
              <a:rPr lang="en-US" dirty="0"/>
              <a:t>1  After David had constructed buildings for himself in the City of David, he prepared a place for the ark of God and pitched a tent for it.</a:t>
            </a:r>
            <a:br>
              <a:rPr lang="en-US" dirty="0"/>
            </a:br>
            <a:endParaRPr lang="en-US" dirty="0"/>
          </a:p>
          <a:p>
            <a:pPr eaLnBrk="1" fontAlgn="auto" hangingPunct="1">
              <a:spcAft>
                <a:spcPts val="0"/>
              </a:spcAft>
              <a:buFont typeface="Arial" panose="020B0604020202020204" pitchFamily="34" charset="0"/>
              <a:buNone/>
              <a:defRPr/>
            </a:pPr>
            <a:r>
              <a:rPr lang="en-US" dirty="0"/>
              <a:t>1-2  They brought the ark of God and set it inside the tent that David had pitched for it, and they presented burnt offerings and fellowship offerings before God.  After David had finished sacrificing the burnt offerings and fellowship offerings, he blessed the people in the name of the LORD.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altLang="en-US"/>
              <a:t>Tabernacle of David</a:t>
            </a:r>
          </a:p>
        </p:txBody>
      </p:sp>
      <p:pic>
        <p:nvPicPr>
          <p:cNvPr id="15363" name="Picture 2" descr="F:\davi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371600"/>
            <a:ext cx="681672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28600" y="228600"/>
            <a:ext cx="8686800" cy="6491356"/>
          </a:xfrm>
          <a:prstGeom prst="rect">
            <a:avLst/>
          </a:prstGeom>
        </p:spPr>
      </p:pic>
    </p:spTree>
    <p:extLst>
      <p:ext uri="{BB962C8B-B14F-4D97-AF65-F5344CB8AC3E}">
        <p14:creationId xmlns:p14="http://schemas.microsoft.com/office/powerpoint/2010/main" val="409569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Temple</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4500" y="1417638"/>
            <a:ext cx="5715000" cy="4956162"/>
          </a:xfrm>
          <a:prstGeom prst="rect">
            <a:avLst/>
          </a:prstGeom>
        </p:spPr>
      </p:pic>
    </p:spTree>
    <p:extLst>
      <p:ext uri="{BB962C8B-B14F-4D97-AF65-F5344CB8AC3E}">
        <p14:creationId xmlns:p14="http://schemas.microsoft.com/office/powerpoint/2010/main" val="10916520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altLang="en-US" b="1" dirty="0"/>
              <a:t>Amos 9:11-12 </a:t>
            </a:r>
            <a:endParaRPr lang="en-US" altLang="en-US" dirty="0"/>
          </a:p>
        </p:txBody>
      </p:sp>
      <p:sp>
        <p:nvSpPr>
          <p:cNvPr id="9219" name="Content Placeholder 2"/>
          <p:cNvSpPr>
            <a:spLocks noGrp="1"/>
          </p:cNvSpPr>
          <p:nvPr>
            <p:ph idx="1"/>
          </p:nvPr>
        </p:nvSpPr>
        <p:spPr>
          <a:xfrm>
            <a:off x="457200" y="1752600"/>
            <a:ext cx="8229600" cy="4525963"/>
          </a:xfrm>
        </p:spPr>
        <p:txBody>
          <a:bodyPr/>
          <a:lstStyle/>
          <a:p>
            <a:pPr eaLnBrk="1" hangingPunct="1">
              <a:buNone/>
            </a:pPr>
            <a:r>
              <a:rPr lang="en-US" altLang="en-US" dirty="0"/>
              <a:t> "In that day I will restore </a:t>
            </a:r>
            <a:r>
              <a:rPr lang="en-US" altLang="en-US" b="1" dirty="0"/>
              <a:t>David's fallen tent</a:t>
            </a:r>
            <a:r>
              <a:rPr lang="en-US" altLang="en-US" dirty="0"/>
              <a:t>. </a:t>
            </a:r>
            <a:br>
              <a:rPr lang="en-US" altLang="en-US" dirty="0"/>
            </a:br>
            <a:r>
              <a:rPr lang="en-US" altLang="en-US" dirty="0"/>
              <a:t>       I will repair its broken places, restore its ruins, and build it as it used to be</a:t>
            </a:r>
          </a:p>
          <a:p>
            <a:pPr eaLnBrk="1" hangingPunct="1">
              <a:buNone/>
            </a:pPr>
            <a:r>
              <a:rPr lang="en-US" altLang="en-US" dirty="0"/>
              <a:t>so that they may possess </a:t>
            </a:r>
          </a:p>
          <a:p>
            <a:pPr eaLnBrk="1" hangingPunct="1">
              <a:buNone/>
            </a:pPr>
            <a:r>
              <a:rPr lang="en-US" altLang="en-US" dirty="0"/>
              <a:t>	the remnant of Adam (mankind) </a:t>
            </a:r>
          </a:p>
          <a:p>
            <a:pPr eaLnBrk="1" hangingPunct="1">
              <a:buNone/>
            </a:pPr>
            <a:r>
              <a:rPr lang="en-US" altLang="en-US" dirty="0"/>
              <a:t>	and all the nations that bear my name," </a:t>
            </a:r>
            <a:br>
              <a:rPr lang="en-US" altLang="en-US" dirty="0"/>
            </a:br>
            <a:r>
              <a:rPr lang="en-US" altLang="en-US" dirty="0"/>
              <a:t>declares the LORD, who will do these things. </a:t>
            </a:r>
          </a:p>
        </p:txBody>
      </p:sp>
      <p:pic>
        <p:nvPicPr>
          <p:cNvPr id="4" name="Picture 3"/>
          <p:cNvPicPr>
            <a:picLocks noChangeAspect="1"/>
          </p:cNvPicPr>
          <p:nvPr/>
        </p:nvPicPr>
        <p:blipFill>
          <a:blip r:embed="rId3"/>
          <a:stretch>
            <a:fillRect/>
          </a:stretch>
        </p:blipFill>
        <p:spPr>
          <a:xfrm>
            <a:off x="6553200" y="3509566"/>
            <a:ext cx="1110341" cy="1012029"/>
          </a:xfrm>
          <a:prstGeom prst="rect">
            <a:avLst/>
          </a:prstGeom>
        </p:spPr>
      </p:pic>
      <p:sp>
        <p:nvSpPr>
          <p:cNvPr id="5" name="TextBox 4"/>
          <p:cNvSpPr txBox="1"/>
          <p:nvPr/>
        </p:nvSpPr>
        <p:spPr>
          <a:xfrm>
            <a:off x="3086100" y="6172200"/>
            <a:ext cx="2971800" cy="369332"/>
          </a:xfrm>
          <a:prstGeom prst="rect">
            <a:avLst/>
          </a:prstGeom>
          <a:noFill/>
        </p:spPr>
        <p:txBody>
          <a:bodyPr wrap="square" rtlCol="0">
            <a:spAutoFit/>
          </a:bodyPr>
          <a:lstStyle/>
          <a:p>
            <a:pPr algn="ctr"/>
            <a:r>
              <a:rPr lang="en-US" dirty="0"/>
              <a:t>500 B.C.</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Jesus: God With Us</a:t>
            </a:r>
          </a:p>
        </p:txBody>
      </p:sp>
      <p:sp>
        <p:nvSpPr>
          <p:cNvPr id="3" name="Rectangle 2"/>
          <p:cNvSpPr/>
          <p:nvPr/>
        </p:nvSpPr>
        <p:spPr>
          <a:xfrm>
            <a:off x="2350878" y="5257800"/>
            <a:ext cx="4442243" cy="923330"/>
          </a:xfrm>
          <a:prstGeom prst="rect">
            <a:avLst/>
          </a:prstGeom>
          <a:noFill/>
        </p:spPr>
        <p:txBody>
          <a:bodyPr wrap="none" lIns="91440" tIns="45720" rIns="91440" bIns="45720">
            <a:spAutoFit/>
          </a:bodyPr>
          <a:lstStyle/>
          <a:p>
            <a:pPr algn="ctr"/>
            <a: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I will fix this!</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28666" r="16667" b="24831"/>
          <a:stretch/>
        </p:blipFill>
        <p:spPr>
          <a:xfrm>
            <a:off x="2838449" y="1454583"/>
            <a:ext cx="3467099" cy="3535807"/>
          </a:xfrm>
          <a:prstGeom prst="rect">
            <a:avLst/>
          </a:prstGeom>
        </p:spPr>
      </p:pic>
      <p:sp>
        <p:nvSpPr>
          <p:cNvPr id="5" name="TextBox 4"/>
          <p:cNvSpPr txBox="1"/>
          <p:nvPr/>
        </p:nvSpPr>
        <p:spPr>
          <a:xfrm>
            <a:off x="3086100" y="6172200"/>
            <a:ext cx="2971800" cy="369332"/>
          </a:xfrm>
          <a:prstGeom prst="rect">
            <a:avLst/>
          </a:prstGeom>
          <a:noFill/>
        </p:spPr>
        <p:txBody>
          <a:bodyPr wrap="square" rtlCol="0">
            <a:spAutoFit/>
          </a:bodyPr>
          <a:lstStyle/>
          <a:p>
            <a:pPr algn="ctr"/>
            <a:r>
              <a:rPr lang="en-US" dirty="0"/>
              <a:t>4 B.C. ~ 33 A.D.</a:t>
            </a:r>
          </a:p>
        </p:txBody>
      </p:sp>
    </p:spTree>
    <p:extLst>
      <p:ext uri="{BB962C8B-B14F-4D97-AF65-F5344CB8AC3E}">
        <p14:creationId xmlns:p14="http://schemas.microsoft.com/office/powerpoint/2010/main" val="2844650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Torn Curtain</a:t>
            </a:r>
          </a:p>
        </p:txBody>
      </p:sp>
      <p:pic>
        <p:nvPicPr>
          <p:cNvPr id="3" name="Picture 2"/>
          <p:cNvPicPr>
            <a:picLocks noChangeAspect="1"/>
          </p:cNvPicPr>
          <p:nvPr/>
        </p:nvPicPr>
        <p:blipFill>
          <a:blip r:embed="rId3"/>
          <a:stretch>
            <a:fillRect/>
          </a:stretch>
        </p:blipFill>
        <p:spPr>
          <a:xfrm>
            <a:off x="1290929" y="1524000"/>
            <a:ext cx="6562142" cy="5004591"/>
          </a:xfrm>
          <a:prstGeom prst="rect">
            <a:avLst/>
          </a:prstGeom>
        </p:spPr>
      </p:pic>
    </p:spTree>
    <p:extLst>
      <p:ext uri="{BB962C8B-B14F-4D97-AF65-F5344CB8AC3E}">
        <p14:creationId xmlns:p14="http://schemas.microsoft.com/office/powerpoint/2010/main" val="2894357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p:txBody>
          <a:bodyPr/>
          <a:lstStyle/>
          <a:p>
            <a:pPr eaLnBrk="1" hangingPunct="1"/>
            <a:r>
              <a:rPr lang="en-US" altLang="en-US" b="1" dirty="0"/>
              <a:t>The Council at Jerusalem</a:t>
            </a:r>
            <a:endParaRPr lang="en-US" altLang="en-US" dirty="0"/>
          </a:p>
        </p:txBody>
      </p:sp>
      <p:sp>
        <p:nvSpPr>
          <p:cNvPr id="2051" name="Content Placeholder 2"/>
          <p:cNvSpPr>
            <a:spLocks noGrp="1"/>
          </p:cNvSpPr>
          <p:nvPr>
            <p:ph idx="1"/>
          </p:nvPr>
        </p:nvSpPr>
        <p:spPr>
          <a:xfrm>
            <a:off x="457200" y="1371600"/>
            <a:ext cx="8229600" cy="4754563"/>
          </a:xfrm>
        </p:spPr>
        <p:txBody>
          <a:bodyPr/>
          <a:lstStyle/>
          <a:p>
            <a:pPr eaLnBrk="1" hangingPunct="1">
              <a:buFont typeface="Arial" panose="020B0604020202020204" pitchFamily="34" charset="0"/>
              <a:buNone/>
            </a:pPr>
            <a:r>
              <a:rPr lang="en-US" altLang="en-US" b="1" dirty="0"/>
              <a:t>ACTS 15:1-2 </a:t>
            </a:r>
            <a:r>
              <a:rPr lang="en-US" altLang="en-US" sz="2800" b="1" dirty="0"/>
              <a:t>NBSV </a:t>
            </a:r>
            <a:r>
              <a:rPr lang="en-US" altLang="en-US" sz="2800" dirty="0"/>
              <a:t>(New Banana Standard Version)</a:t>
            </a:r>
          </a:p>
          <a:p>
            <a:pPr eaLnBrk="1" hangingPunct="1">
              <a:buFont typeface="Arial" panose="020B0604020202020204" pitchFamily="34" charset="0"/>
              <a:buNone/>
            </a:pPr>
            <a:r>
              <a:rPr lang="en-US" altLang="en-US" dirty="0"/>
              <a:t> </a:t>
            </a:r>
            <a:r>
              <a:rPr lang="en-US" altLang="en-US" b="1" dirty="0"/>
              <a:t>Some men </a:t>
            </a:r>
            <a:r>
              <a:rPr lang="en-US" altLang="en-US" dirty="0"/>
              <a:t>came down from Judea to Antioch and were teaching the Uncut Banana brothers: "Unless you are </a:t>
            </a:r>
            <a:r>
              <a:rPr lang="en-US" altLang="en-US" i="1" dirty="0"/>
              <a:t>cut</a:t>
            </a:r>
            <a:r>
              <a:rPr lang="en-US" altLang="en-US" dirty="0"/>
              <a:t>, according to </a:t>
            </a:r>
            <a:r>
              <a:rPr lang="en-US" altLang="en-US" i="1" dirty="0"/>
              <a:t>our religious rules</a:t>
            </a:r>
            <a:r>
              <a:rPr lang="en-US" altLang="en-US" dirty="0"/>
              <a:t>, you cannot be saved." </a:t>
            </a:r>
          </a:p>
          <a:p>
            <a:pPr eaLnBrk="1" hangingPunct="1">
              <a:buFont typeface="Arial" panose="020B0604020202020204" pitchFamily="34" charset="0"/>
              <a:buNone/>
            </a:pPr>
            <a:r>
              <a:rPr lang="en-US" altLang="en-US" dirty="0"/>
              <a:t>This brought </a:t>
            </a:r>
            <a:r>
              <a:rPr lang="en-US" altLang="en-US" b="1" dirty="0"/>
              <a:t>Paul and Barnabas</a:t>
            </a:r>
            <a:r>
              <a:rPr lang="en-US" altLang="en-US" dirty="0"/>
              <a:t> into sharp dispute and debate with them. So Paul and Barnabas were appointed, along with some other believers, to go up to Jerusalem to see the apostles and elders about this question.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p:txBody>
          <a:bodyPr/>
          <a:lstStyle/>
          <a:p>
            <a:pPr eaLnBrk="1" hangingPunct="1"/>
            <a:r>
              <a:rPr lang="en-US" altLang="en-US" b="1" dirty="0"/>
              <a:t>The Council at Jerusalem</a:t>
            </a:r>
            <a:endParaRPr lang="en-US" altLang="en-US" dirty="0"/>
          </a:p>
        </p:txBody>
      </p:sp>
      <p:pic>
        <p:nvPicPr>
          <p:cNvPr id="3" name="Picture 2"/>
          <p:cNvPicPr>
            <a:picLocks noChangeAspect="1"/>
          </p:cNvPicPr>
          <p:nvPr/>
        </p:nvPicPr>
        <p:blipFill>
          <a:blip r:embed="rId3"/>
          <a:stretch>
            <a:fillRect/>
          </a:stretch>
        </p:blipFill>
        <p:spPr>
          <a:xfrm>
            <a:off x="2407732" y="1417638"/>
            <a:ext cx="4328535" cy="4889416"/>
          </a:xfrm>
          <a:prstGeom prst="rect">
            <a:avLst/>
          </a:prstGeom>
        </p:spPr>
      </p:pic>
      <p:sp>
        <p:nvSpPr>
          <p:cNvPr id="7" name="TextBox 6"/>
          <p:cNvSpPr txBox="1"/>
          <p:nvPr/>
        </p:nvSpPr>
        <p:spPr>
          <a:xfrm>
            <a:off x="2971800" y="6400800"/>
            <a:ext cx="2971800" cy="369332"/>
          </a:xfrm>
          <a:prstGeom prst="rect">
            <a:avLst/>
          </a:prstGeom>
          <a:noFill/>
        </p:spPr>
        <p:txBody>
          <a:bodyPr wrap="square" rtlCol="0">
            <a:spAutoFit/>
          </a:bodyPr>
          <a:lstStyle/>
          <a:p>
            <a:pPr algn="ctr"/>
            <a:r>
              <a:rPr lang="en-US" dirty="0"/>
              <a:t>50 A.D.</a:t>
            </a:r>
          </a:p>
        </p:txBody>
      </p:sp>
    </p:spTree>
    <p:extLst>
      <p:ext uri="{BB962C8B-B14F-4D97-AF65-F5344CB8AC3E}">
        <p14:creationId xmlns:p14="http://schemas.microsoft.com/office/powerpoint/2010/main" val="3005870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Five Guys Intimate with God</a:t>
            </a:r>
          </a:p>
        </p:txBody>
      </p:sp>
      <p:grpSp>
        <p:nvGrpSpPr>
          <p:cNvPr id="16" name="Group 15"/>
          <p:cNvGrpSpPr/>
          <p:nvPr/>
        </p:nvGrpSpPr>
        <p:grpSpPr>
          <a:xfrm>
            <a:off x="878598" y="1417638"/>
            <a:ext cx="2154936" cy="2190745"/>
            <a:chOff x="914400" y="1600200"/>
            <a:chExt cx="2154936" cy="2190745"/>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t="26383" r="56196"/>
            <a:stretch/>
          </p:blipFill>
          <p:spPr>
            <a:xfrm>
              <a:off x="914400" y="1600200"/>
              <a:ext cx="2154936" cy="1662684"/>
            </a:xfrm>
            <a:prstGeom prst="rect">
              <a:avLst/>
            </a:prstGeom>
            <a:ln>
              <a:noFill/>
            </a:ln>
            <a:effectLst>
              <a:outerShdw blurRad="292100" dist="139700" dir="2700000" algn="tl" rotWithShape="0">
                <a:srgbClr val="333333">
                  <a:alpha val="65000"/>
                </a:srgbClr>
              </a:outerShdw>
            </a:effectLst>
          </p:spPr>
        </p:pic>
        <p:sp>
          <p:nvSpPr>
            <p:cNvPr id="9" name="TextBox 8"/>
            <p:cNvSpPr txBox="1"/>
            <p:nvPr/>
          </p:nvSpPr>
          <p:spPr>
            <a:xfrm>
              <a:off x="1077468" y="3409945"/>
              <a:ext cx="1828800" cy="381000"/>
            </a:xfrm>
            <a:prstGeom prst="rect">
              <a:avLst/>
            </a:prstGeom>
            <a:noFill/>
          </p:spPr>
          <p:txBody>
            <a:bodyPr wrap="square" rtlCol="0">
              <a:spAutoFit/>
            </a:bodyPr>
            <a:lstStyle/>
            <a:p>
              <a:pPr algn="ctr"/>
              <a:r>
                <a:rPr lang="en-US" dirty="0"/>
                <a:t>Adam</a:t>
              </a:r>
            </a:p>
          </p:txBody>
        </p:sp>
      </p:grpSp>
      <p:grpSp>
        <p:nvGrpSpPr>
          <p:cNvPr id="15" name="Group 14"/>
          <p:cNvGrpSpPr/>
          <p:nvPr/>
        </p:nvGrpSpPr>
        <p:grpSpPr>
          <a:xfrm>
            <a:off x="988487" y="3769299"/>
            <a:ext cx="1935158" cy="2849562"/>
            <a:chOff x="3733800" y="1417638"/>
            <a:chExt cx="1935158" cy="2849562"/>
          </a:xfrm>
        </p:grpSpPr>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r="51875" b="21250"/>
            <a:stretch/>
          </p:blipFill>
          <p:spPr>
            <a:xfrm>
              <a:off x="3733800" y="1417638"/>
              <a:ext cx="1924756" cy="2362200"/>
            </a:xfrm>
            <a:prstGeom prst="rect">
              <a:avLst/>
            </a:prstGeom>
            <a:ln>
              <a:noFill/>
            </a:ln>
            <a:effectLst>
              <a:outerShdw blurRad="292100" dist="139700" dir="2700000" algn="tl" rotWithShape="0">
                <a:srgbClr val="333333">
                  <a:alpha val="65000"/>
                </a:srgbClr>
              </a:outerShdw>
            </a:effectLst>
          </p:spPr>
        </p:pic>
        <p:sp>
          <p:nvSpPr>
            <p:cNvPr id="10" name="TextBox 9"/>
            <p:cNvSpPr txBox="1"/>
            <p:nvPr/>
          </p:nvSpPr>
          <p:spPr>
            <a:xfrm>
              <a:off x="3840158" y="3886200"/>
              <a:ext cx="1828800" cy="381000"/>
            </a:xfrm>
            <a:prstGeom prst="rect">
              <a:avLst/>
            </a:prstGeom>
            <a:noFill/>
          </p:spPr>
          <p:txBody>
            <a:bodyPr wrap="square" rtlCol="0">
              <a:spAutoFit/>
            </a:bodyPr>
            <a:lstStyle/>
            <a:p>
              <a:pPr algn="ctr"/>
              <a:r>
                <a:rPr lang="en-US" dirty="0"/>
                <a:t>Abram</a:t>
              </a:r>
            </a:p>
          </p:txBody>
        </p:sp>
      </p:grpSp>
      <p:grpSp>
        <p:nvGrpSpPr>
          <p:cNvPr id="19" name="Group 18"/>
          <p:cNvGrpSpPr/>
          <p:nvPr/>
        </p:nvGrpSpPr>
        <p:grpSpPr>
          <a:xfrm>
            <a:off x="6375407" y="1417638"/>
            <a:ext cx="2209800" cy="2260186"/>
            <a:chOff x="6323020" y="1593412"/>
            <a:chExt cx="2209800" cy="2260186"/>
          </a:xfrm>
        </p:grpSpPr>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34000" r="8000" b="37722"/>
            <a:stretch/>
          </p:blipFill>
          <p:spPr>
            <a:xfrm>
              <a:off x="6323020" y="1593412"/>
              <a:ext cx="2209800" cy="1779588"/>
            </a:xfrm>
            <a:prstGeom prst="rect">
              <a:avLst/>
            </a:prstGeom>
            <a:ln>
              <a:noFill/>
            </a:ln>
            <a:effectLst>
              <a:outerShdw blurRad="292100" dist="139700" dir="2700000" algn="tl" rotWithShape="0">
                <a:srgbClr val="333333">
                  <a:alpha val="65000"/>
                </a:srgbClr>
              </a:outerShdw>
            </a:effectLst>
          </p:spPr>
        </p:pic>
        <p:sp>
          <p:nvSpPr>
            <p:cNvPr id="11" name="TextBox 10"/>
            <p:cNvSpPr txBox="1"/>
            <p:nvPr/>
          </p:nvSpPr>
          <p:spPr>
            <a:xfrm>
              <a:off x="6513520" y="3472598"/>
              <a:ext cx="1828800" cy="381000"/>
            </a:xfrm>
            <a:prstGeom prst="rect">
              <a:avLst/>
            </a:prstGeom>
            <a:noFill/>
          </p:spPr>
          <p:txBody>
            <a:bodyPr wrap="square" rtlCol="0">
              <a:spAutoFit/>
            </a:bodyPr>
            <a:lstStyle/>
            <a:p>
              <a:pPr algn="ctr"/>
              <a:r>
                <a:rPr lang="en-US" dirty="0"/>
                <a:t>Moses</a:t>
              </a:r>
            </a:p>
          </p:txBody>
        </p:sp>
      </p:grpSp>
      <p:grpSp>
        <p:nvGrpSpPr>
          <p:cNvPr id="17" name="Group 16"/>
          <p:cNvGrpSpPr/>
          <p:nvPr/>
        </p:nvGrpSpPr>
        <p:grpSpPr>
          <a:xfrm>
            <a:off x="6565907" y="3820094"/>
            <a:ext cx="1933575" cy="2819400"/>
            <a:chOff x="1371600" y="3962400"/>
            <a:chExt cx="1933575" cy="2819400"/>
          </a:xfrm>
        </p:grpSpPr>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71600" y="3962400"/>
              <a:ext cx="1933575" cy="2362200"/>
            </a:xfrm>
            <a:prstGeom prst="rect">
              <a:avLst/>
            </a:prstGeom>
            <a:ln>
              <a:noFill/>
            </a:ln>
            <a:effectLst>
              <a:outerShdw blurRad="292100" dist="139700" dir="2700000" algn="tl" rotWithShape="0">
                <a:srgbClr val="333333">
                  <a:alpha val="65000"/>
                </a:srgbClr>
              </a:outerShdw>
            </a:effectLst>
          </p:spPr>
        </p:pic>
        <p:sp>
          <p:nvSpPr>
            <p:cNvPr id="12" name="TextBox 11"/>
            <p:cNvSpPr txBox="1"/>
            <p:nvPr/>
          </p:nvSpPr>
          <p:spPr>
            <a:xfrm>
              <a:off x="1423987" y="6400800"/>
              <a:ext cx="1828800" cy="381000"/>
            </a:xfrm>
            <a:prstGeom prst="rect">
              <a:avLst/>
            </a:prstGeom>
            <a:noFill/>
          </p:spPr>
          <p:txBody>
            <a:bodyPr wrap="square" rtlCol="0">
              <a:spAutoFit/>
            </a:bodyPr>
            <a:lstStyle/>
            <a:p>
              <a:pPr algn="ctr"/>
              <a:r>
                <a:rPr lang="en-US" dirty="0"/>
                <a:t>David</a:t>
              </a:r>
            </a:p>
          </p:txBody>
        </p:sp>
      </p:grpSp>
      <p:grpSp>
        <p:nvGrpSpPr>
          <p:cNvPr id="18" name="Group 17"/>
          <p:cNvGrpSpPr/>
          <p:nvPr/>
        </p:nvGrpSpPr>
        <p:grpSpPr>
          <a:xfrm>
            <a:off x="3635100" y="3048000"/>
            <a:ext cx="2084934" cy="2611582"/>
            <a:chOff x="5916066" y="4170218"/>
            <a:chExt cx="2084934" cy="2611582"/>
          </a:xfrm>
        </p:grpSpPr>
        <p:pic>
          <p:nvPicPr>
            <p:cNvPr id="8" name="Picture 7"/>
            <p:cNvPicPr>
              <a:picLocks noChangeAspect="1"/>
            </p:cNvPicPr>
            <p:nvPr/>
          </p:nvPicPr>
          <p:blipFill>
            <a:blip r:embed="rId7"/>
            <a:stretch>
              <a:fillRect/>
            </a:stretch>
          </p:blipFill>
          <p:spPr>
            <a:xfrm>
              <a:off x="5916066" y="4170218"/>
              <a:ext cx="2084934" cy="2128982"/>
            </a:xfrm>
            <a:prstGeom prst="rect">
              <a:avLst/>
            </a:prstGeom>
            <a:ln>
              <a:noFill/>
            </a:ln>
            <a:effectLst>
              <a:outerShdw blurRad="292100" dist="139700" dir="2700000" algn="tl" rotWithShape="0">
                <a:srgbClr val="333333">
                  <a:alpha val="65000"/>
                </a:srgbClr>
              </a:outerShdw>
            </a:effectLst>
          </p:spPr>
        </p:pic>
        <p:sp>
          <p:nvSpPr>
            <p:cNvPr id="13" name="TextBox 12"/>
            <p:cNvSpPr txBox="1"/>
            <p:nvPr/>
          </p:nvSpPr>
          <p:spPr>
            <a:xfrm>
              <a:off x="6044133" y="6400800"/>
              <a:ext cx="1828800" cy="381000"/>
            </a:xfrm>
            <a:prstGeom prst="rect">
              <a:avLst/>
            </a:prstGeom>
            <a:noFill/>
          </p:spPr>
          <p:txBody>
            <a:bodyPr wrap="square" rtlCol="0">
              <a:spAutoFit/>
            </a:bodyPr>
            <a:lstStyle/>
            <a:p>
              <a:pPr algn="ctr"/>
              <a:r>
                <a:rPr lang="en-US" dirty="0"/>
                <a:t>Jesus</a:t>
              </a:r>
            </a:p>
          </p:txBody>
        </p:sp>
      </p:grpSp>
    </p:spTree>
    <p:extLst>
      <p:ext uri="{BB962C8B-B14F-4D97-AF65-F5344CB8AC3E}">
        <p14:creationId xmlns:p14="http://schemas.microsoft.com/office/powerpoint/2010/main" val="1610096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25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32"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amond(out)">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par>
                          <p:cTn id="17" fill="hold">
                            <p:stCondLst>
                              <p:cond delay="0"/>
                            </p:stCondLst>
                            <p:childTnLst>
                              <p:par>
                                <p:cTn id="18" presetID="26" presetClass="emph" presetSubtype="0" fill="hold" nodeType="afterEffect">
                                  <p:stCondLst>
                                    <p:cond delay="0"/>
                                  </p:stCondLst>
                                  <p:childTnLst>
                                    <p:animEffect transition="out" filter="fade">
                                      <p:cBhvr>
                                        <p:cTn id="19" dur="1000" tmFilter="0, 0; .2, .5; .8, .5; 1, 0"/>
                                        <p:tgtEl>
                                          <p:spTgt spid="19"/>
                                        </p:tgtEl>
                                      </p:cBhvr>
                                    </p:animEffect>
                                    <p:animScale>
                                      <p:cBhvr>
                                        <p:cTn id="20" dur="500" autoRev="1" fill="hold"/>
                                        <p:tgtEl>
                                          <p:spTgt spid="19"/>
                                        </p:tgtEl>
                                      </p:cBhvr>
                                      <p:by x="105000" y="105000"/>
                                    </p:animScale>
                                  </p:childTnLst>
                                </p:cTn>
                              </p:par>
                            </p:childTnLst>
                          </p:cTn>
                        </p:par>
                      </p:childTnLst>
                    </p:cTn>
                  </p:par>
                  <p:par>
                    <p:cTn id="21" fill="hold">
                      <p:stCondLst>
                        <p:cond delay="indefinite"/>
                      </p:stCondLst>
                      <p:childTnLst>
                        <p:par>
                          <p:cTn id="22" fill="hold">
                            <p:stCondLst>
                              <p:cond delay="0"/>
                            </p:stCondLst>
                            <p:childTnLst>
                              <p:par>
                                <p:cTn id="23" presetID="14" presetClass="entr" presetSubtype="5"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randombar(vertical)">
                                      <p:cBhvr>
                                        <p:cTn id="25" dur="75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1"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1000" fill="hold"/>
                                        <p:tgtEl>
                                          <p:spTgt spid="18"/>
                                        </p:tgtEl>
                                        <p:attrNameLst>
                                          <p:attrName>ppt_x</p:attrName>
                                        </p:attrNameLst>
                                      </p:cBhvr>
                                      <p:tavLst>
                                        <p:tav tm="0">
                                          <p:val>
                                            <p:strVal val="#ppt_x"/>
                                          </p:val>
                                        </p:tav>
                                        <p:tav tm="100000">
                                          <p:val>
                                            <p:strVal val="#ppt_x"/>
                                          </p:val>
                                        </p:tav>
                                      </p:tavLst>
                                    </p:anim>
                                    <p:anim calcmode="lin" valueType="num">
                                      <p:cBhvr additive="base">
                                        <p:cTn id="31" dur="1000" fill="hold"/>
                                        <p:tgtEl>
                                          <p:spTgt spid="1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US" altLang="en-US" b="1"/>
              <a:t>The Council at Jerusalem</a:t>
            </a:r>
            <a:endParaRPr lang="en-US" altLang="en-US"/>
          </a:p>
        </p:txBody>
      </p:sp>
      <p:sp>
        <p:nvSpPr>
          <p:cNvPr id="4099" name="Content Placeholder 2"/>
          <p:cNvSpPr>
            <a:spLocks noGrp="1"/>
          </p:cNvSpPr>
          <p:nvPr>
            <p:ph idx="1"/>
          </p:nvPr>
        </p:nvSpPr>
        <p:spPr>
          <a:xfrm>
            <a:off x="457200" y="1676400"/>
            <a:ext cx="8229600" cy="4525963"/>
          </a:xfrm>
        </p:spPr>
        <p:txBody>
          <a:bodyPr/>
          <a:lstStyle/>
          <a:p>
            <a:pPr eaLnBrk="1" hangingPunct="1">
              <a:buFont typeface="Arial" panose="020B0604020202020204" pitchFamily="34" charset="0"/>
              <a:buNone/>
            </a:pPr>
            <a:r>
              <a:rPr lang="en-US" altLang="en-US" b="1" dirty="0"/>
              <a:t>ACTS 15:5-6</a:t>
            </a:r>
          </a:p>
          <a:p>
            <a:pPr eaLnBrk="1" hangingPunct="1">
              <a:buNone/>
            </a:pPr>
            <a:r>
              <a:rPr lang="en-US" altLang="en-US" dirty="0"/>
              <a:t>Then </a:t>
            </a:r>
            <a:r>
              <a:rPr lang="en-US" altLang="en-US" b="1" dirty="0"/>
              <a:t>some of the </a:t>
            </a:r>
            <a:r>
              <a:rPr lang="en-US" altLang="en-US" b="1" i="1" dirty="0"/>
              <a:t>particularly rigid Cut Banana believers </a:t>
            </a:r>
            <a:r>
              <a:rPr lang="en-US" altLang="en-US" dirty="0"/>
              <a:t>stood up and said, "</a:t>
            </a:r>
            <a:r>
              <a:rPr lang="en-US" altLang="en-US" i="1" dirty="0"/>
              <a:t>Those from Uncut Banana nations </a:t>
            </a:r>
            <a:r>
              <a:rPr lang="en-US" altLang="en-US" dirty="0"/>
              <a:t>must be </a:t>
            </a:r>
            <a:r>
              <a:rPr lang="en-US" altLang="en-US" i="1" dirty="0"/>
              <a:t>cut</a:t>
            </a:r>
            <a:r>
              <a:rPr lang="en-US" altLang="en-US" dirty="0"/>
              <a:t> and required to obey the law of Moses." </a:t>
            </a:r>
          </a:p>
          <a:p>
            <a:pPr eaLnBrk="1" hangingPunct="1">
              <a:buFont typeface="Arial" panose="020B0604020202020204" pitchFamily="34" charset="0"/>
              <a:buNone/>
            </a:pPr>
            <a:r>
              <a:rPr lang="en-US" altLang="en-US" dirty="0"/>
              <a:t>The apostles and elders met to consider this question.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Peter</a:t>
            </a:r>
          </a:p>
        </p:txBody>
      </p:sp>
      <p:pic>
        <p:nvPicPr>
          <p:cNvPr id="3" name="Picture 2"/>
          <p:cNvPicPr>
            <a:picLocks noChangeAspect="1"/>
          </p:cNvPicPr>
          <p:nvPr/>
        </p:nvPicPr>
        <p:blipFill>
          <a:blip r:embed="rId3"/>
          <a:stretch>
            <a:fillRect/>
          </a:stretch>
        </p:blipFill>
        <p:spPr>
          <a:xfrm>
            <a:off x="1409700" y="1295400"/>
            <a:ext cx="6324600" cy="5240382"/>
          </a:xfrm>
          <a:prstGeom prst="rect">
            <a:avLst/>
          </a:prstGeom>
        </p:spPr>
      </p:pic>
    </p:spTree>
    <p:extLst>
      <p:ext uri="{BB962C8B-B14F-4D97-AF65-F5344CB8AC3E}">
        <p14:creationId xmlns:p14="http://schemas.microsoft.com/office/powerpoint/2010/main" val="359558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Peter eats with Uncut Bananas from Rome!</a:t>
            </a:r>
          </a:p>
        </p:txBody>
      </p:sp>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8850" y="1524000"/>
            <a:ext cx="4686300" cy="4686300"/>
          </a:xfrm>
          <a:prstGeom prst="rect">
            <a:avLst/>
          </a:prstGeom>
        </p:spPr>
      </p:pic>
    </p:spTree>
    <p:extLst>
      <p:ext uri="{BB962C8B-B14F-4D97-AF65-F5344CB8AC3E}">
        <p14:creationId xmlns:p14="http://schemas.microsoft.com/office/powerpoint/2010/main" val="37846556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Paul and Barnabus start DMMs among Uncut Bananas</a:t>
            </a:r>
          </a:p>
        </p:txBody>
      </p:sp>
      <p:pic>
        <p:nvPicPr>
          <p:cNvPr id="3" name="Picture 2"/>
          <p:cNvPicPr>
            <a:picLocks noChangeAspect="1"/>
          </p:cNvPicPr>
          <p:nvPr/>
        </p:nvPicPr>
        <p:blipFill>
          <a:blip r:embed="rId3"/>
          <a:stretch>
            <a:fillRect/>
          </a:stretch>
        </p:blipFill>
        <p:spPr>
          <a:xfrm>
            <a:off x="1670606" y="1828800"/>
            <a:ext cx="5802788" cy="3810000"/>
          </a:xfrm>
          <a:prstGeom prst="rect">
            <a:avLst/>
          </a:prstGeom>
        </p:spPr>
      </p:pic>
    </p:spTree>
    <p:extLst>
      <p:ext uri="{BB962C8B-B14F-4D97-AF65-F5344CB8AC3E}">
        <p14:creationId xmlns:p14="http://schemas.microsoft.com/office/powerpoint/2010/main" val="894865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altLang="en-US" b="1" dirty="0"/>
              <a:t>The Decision</a:t>
            </a:r>
            <a:endParaRPr lang="en-US" altLang="en-US" dirty="0"/>
          </a:p>
        </p:txBody>
      </p:sp>
      <p:sp>
        <p:nvSpPr>
          <p:cNvPr id="7171" name="Content Placeholder 2"/>
          <p:cNvSpPr>
            <a:spLocks noGrp="1"/>
          </p:cNvSpPr>
          <p:nvPr>
            <p:ph idx="1"/>
          </p:nvPr>
        </p:nvSpPr>
        <p:spPr>
          <a:xfrm>
            <a:off x="457200" y="1600200"/>
            <a:ext cx="8382000" cy="4525963"/>
          </a:xfrm>
        </p:spPr>
        <p:txBody>
          <a:bodyPr/>
          <a:lstStyle/>
          <a:p>
            <a:pPr eaLnBrk="1" hangingPunct="1">
              <a:buFont typeface="Arial" panose="020B0604020202020204" pitchFamily="34" charset="0"/>
              <a:buNone/>
            </a:pPr>
            <a:r>
              <a:rPr lang="en-US" altLang="en-US" dirty="0"/>
              <a:t>13 When they finished, </a:t>
            </a:r>
            <a:r>
              <a:rPr lang="en-US" altLang="en-US" b="1" dirty="0"/>
              <a:t>James</a:t>
            </a:r>
            <a:r>
              <a:rPr lang="en-US" altLang="en-US" dirty="0"/>
              <a:t> spoke up: "Brothers, listen to me. </a:t>
            </a:r>
          </a:p>
          <a:p>
            <a:pPr eaLnBrk="1" hangingPunct="1">
              <a:buFont typeface="Arial" panose="020B0604020202020204" pitchFamily="34" charset="0"/>
              <a:buNone/>
            </a:pPr>
            <a:r>
              <a:rPr lang="en-US" altLang="en-US" dirty="0"/>
              <a:t>14 Simon has described to us how God at first showed his concern by taking from the </a:t>
            </a:r>
            <a:r>
              <a:rPr lang="en-US" altLang="en-US" i="1" dirty="0"/>
              <a:t>Uncut Bananas</a:t>
            </a:r>
            <a:r>
              <a:rPr lang="en-US" altLang="en-US" dirty="0"/>
              <a:t> a people for himself. </a:t>
            </a:r>
          </a:p>
          <a:p>
            <a:pPr eaLnBrk="1" hangingPunct="1">
              <a:buFont typeface="Arial" panose="020B0604020202020204" pitchFamily="34" charset="0"/>
              <a:buNone/>
            </a:pPr>
            <a:r>
              <a:rPr lang="en-US" altLang="en-US" dirty="0"/>
              <a:t>15 The words of the prophets are in agreement with this, as it is written: </a:t>
            </a:r>
            <a:br>
              <a:rPr lang="en-US" altLang="en-US" dirty="0"/>
            </a:br>
            <a:endParaRPr lang="en-US"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altLang="en-US" b="1" dirty="0"/>
              <a:t>The Decision</a:t>
            </a:r>
            <a:endParaRPr lang="en-US" altLang="en-US" dirty="0"/>
          </a:p>
        </p:txBody>
      </p:sp>
      <p:sp>
        <p:nvSpPr>
          <p:cNvPr id="8195" name="Content Placeholder 2"/>
          <p:cNvSpPr>
            <a:spLocks noGrp="1"/>
          </p:cNvSpPr>
          <p:nvPr>
            <p:ph idx="1"/>
          </p:nvPr>
        </p:nvSpPr>
        <p:spPr>
          <a:xfrm>
            <a:off x="457200" y="1600200"/>
            <a:ext cx="8229600" cy="4525963"/>
          </a:xfrm>
        </p:spPr>
        <p:txBody>
          <a:bodyPr/>
          <a:lstStyle/>
          <a:p>
            <a:pPr eaLnBrk="1" hangingPunct="1">
              <a:buNone/>
            </a:pPr>
            <a:r>
              <a:rPr lang="en-US" altLang="en-US" dirty="0"/>
              <a:t> 16-18 " 'After this I will return and rebuild David's fallen tent. Its ruins I will rebuild, </a:t>
            </a:r>
            <a:br>
              <a:rPr lang="en-US" altLang="en-US" dirty="0"/>
            </a:br>
            <a:r>
              <a:rPr lang="en-US" altLang="en-US" dirty="0"/>
              <a:t>and I will restore it, that the remnant of men may seek the Lord, and all the </a:t>
            </a:r>
            <a:r>
              <a:rPr lang="en-US" altLang="en-US" i="1" dirty="0"/>
              <a:t>Uncut Bananas</a:t>
            </a:r>
            <a:r>
              <a:rPr lang="en-US" altLang="en-US" dirty="0"/>
              <a:t> who bear my name, says the Lord, who does these things’ that have been known for ages.</a:t>
            </a:r>
          </a:p>
          <a:p>
            <a:pPr eaLnBrk="1" hangingPunct="1">
              <a:buNone/>
            </a:pPr>
            <a:r>
              <a:rPr lang="en-US" altLang="en-US" dirty="0"/>
              <a:t> 19 "It is my judgment, therefore, that we should not make it difficult for </a:t>
            </a:r>
            <a:r>
              <a:rPr lang="en-US" altLang="en-US" i="1" dirty="0"/>
              <a:t>these Uncut Bananas</a:t>
            </a:r>
            <a:r>
              <a:rPr lang="en-US" altLang="en-US" dirty="0"/>
              <a:t> who are turning to God.</a:t>
            </a:r>
          </a:p>
          <a:p>
            <a:pPr eaLnBrk="1" hangingPunct="1">
              <a:buFont typeface="Arial" panose="020B0604020202020204" pitchFamily="34" charset="0"/>
              <a:buNone/>
            </a:pPr>
            <a:br>
              <a:rPr lang="en-US" altLang="en-US" dirty="0"/>
            </a:br>
            <a:endParaRPr lang="en-US" alt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0494"/>
            <a:ext cx="8229600" cy="1143000"/>
          </a:xfrm>
        </p:spPr>
        <p:txBody>
          <a:bodyPr/>
          <a:lstStyle/>
          <a:p>
            <a:r>
              <a:rPr lang="en-US" sz="5400" b="1" dirty="0"/>
              <a:t>Which Will It Be?</a:t>
            </a:r>
          </a:p>
        </p:txBody>
      </p:sp>
      <p:sp>
        <p:nvSpPr>
          <p:cNvPr id="3" name="Text Placeholder 2"/>
          <p:cNvSpPr>
            <a:spLocks noGrp="1"/>
          </p:cNvSpPr>
          <p:nvPr>
            <p:ph type="body" idx="1"/>
          </p:nvPr>
        </p:nvSpPr>
        <p:spPr>
          <a:xfrm>
            <a:off x="457200" y="1089422"/>
            <a:ext cx="4040188" cy="639762"/>
          </a:xfrm>
        </p:spPr>
        <p:txBody>
          <a:bodyPr/>
          <a:lstStyle/>
          <a:p>
            <a:pPr algn="ctr"/>
            <a:r>
              <a:rPr lang="en-US" sz="3600" dirty="0"/>
              <a:t>RELIGION</a:t>
            </a:r>
          </a:p>
        </p:txBody>
      </p:sp>
      <p:sp>
        <p:nvSpPr>
          <p:cNvPr id="4" name="Content Placeholder 3"/>
          <p:cNvSpPr>
            <a:spLocks noGrp="1"/>
          </p:cNvSpPr>
          <p:nvPr>
            <p:ph sz="half" idx="2"/>
          </p:nvPr>
        </p:nvSpPr>
        <p:spPr>
          <a:xfrm>
            <a:off x="457200" y="1905000"/>
            <a:ext cx="4040188" cy="3951288"/>
          </a:xfrm>
        </p:spPr>
        <p:txBody>
          <a:bodyPr/>
          <a:lstStyle/>
          <a:p>
            <a:r>
              <a:rPr lang="en-US" sz="2800" b="1" dirty="0"/>
              <a:t>Rules carved on stone</a:t>
            </a:r>
            <a:endParaRPr lang="en-US" sz="2800" b="1" dirty="0">
              <a:latin typeface="Calibri" panose="020F0502020204030204" pitchFamily="34" charset="0"/>
              <a:ea typeface="Calibri" panose="020F0502020204030204" pitchFamily="34" charset="0"/>
              <a:cs typeface="Times New Roman" panose="02020603050405020304" pitchFamily="18" charset="0"/>
            </a:endParaRPr>
          </a:p>
          <a:p>
            <a:pPr eaLnBrk="1" fontAlgn="t" hangingPunct="1"/>
            <a:r>
              <a:rPr lang="en-US" sz="2800" b="1" dirty="0"/>
              <a:t>Go-betweens and Priests</a:t>
            </a:r>
            <a:endParaRPr lang="en-US" sz="2800" dirty="0"/>
          </a:p>
          <a:p>
            <a:pPr eaLnBrk="1" fontAlgn="t" hangingPunct="1"/>
            <a:r>
              <a:rPr lang="en-US" sz="2800" b="1" dirty="0"/>
              <a:t>Obligation</a:t>
            </a:r>
          </a:p>
          <a:p>
            <a:pPr eaLnBrk="1" fontAlgn="t" hangingPunct="1"/>
            <a:r>
              <a:rPr lang="en-US" sz="2800" b="1" dirty="0"/>
              <a:t>Earn salvation</a:t>
            </a:r>
            <a:endParaRPr lang="en-US" sz="2800" dirty="0"/>
          </a:p>
          <a:p>
            <a:pPr eaLnBrk="1" fontAlgn="t" hangingPunct="1"/>
            <a:r>
              <a:rPr lang="en-US" sz="2800" b="1" dirty="0"/>
              <a:t>Behavior-based</a:t>
            </a:r>
            <a:endParaRPr lang="en-US" sz="2800" dirty="0"/>
          </a:p>
          <a:p>
            <a:pPr eaLnBrk="1" fontAlgn="t" hangingPunct="1"/>
            <a:r>
              <a:rPr lang="en-US" sz="2800" b="1" dirty="0"/>
              <a:t>Sin Management System</a:t>
            </a:r>
            <a:endParaRPr lang="en-US" sz="2800" dirty="0"/>
          </a:p>
        </p:txBody>
      </p:sp>
      <p:sp>
        <p:nvSpPr>
          <p:cNvPr id="5" name="Text Placeholder 4"/>
          <p:cNvSpPr>
            <a:spLocks noGrp="1"/>
          </p:cNvSpPr>
          <p:nvPr>
            <p:ph type="body" sz="quarter" idx="3"/>
          </p:nvPr>
        </p:nvSpPr>
        <p:spPr>
          <a:xfrm>
            <a:off x="4645025" y="1089422"/>
            <a:ext cx="4041775" cy="639762"/>
          </a:xfrm>
        </p:spPr>
        <p:txBody>
          <a:bodyPr/>
          <a:lstStyle/>
          <a:p>
            <a:pPr algn="ctr"/>
            <a:r>
              <a:rPr lang="en-US" sz="3600" dirty="0"/>
              <a:t>RELATIONSHIP</a:t>
            </a:r>
          </a:p>
        </p:txBody>
      </p:sp>
      <p:sp>
        <p:nvSpPr>
          <p:cNvPr id="6" name="Content Placeholder 5"/>
          <p:cNvSpPr>
            <a:spLocks noGrp="1"/>
          </p:cNvSpPr>
          <p:nvPr>
            <p:ph sz="quarter" idx="4"/>
          </p:nvPr>
        </p:nvSpPr>
        <p:spPr>
          <a:xfrm>
            <a:off x="4645025" y="1905000"/>
            <a:ext cx="4041775" cy="3951288"/>
          </a:xfrm>
        </p:spPr>
        <p:txBody>
          <a:bodyPr/>
          <a:lstStyle/>
          <a:p>
            <a:pPr eaLnBrk="1" fontAlgn="t" hangingPunct="1"/>
            <a:r>
              <a:rPr lang="en-US" sz="2800" b="1" dirty="0"/>
              <a:t>Written on hearts</a:t>
            </a:r>
            <a:endParaRPr lang="en-US" sz="2800" dirty="0"/>
          </a:p>
          <a:p>
            <a:pPr eaLnBrk="1" fontAlgn="t" hangingPunct="1"/>
            <a:r>
              <a:rPr lang="en-US" sz="2800" b="1" dirty="0"/>
              <a:t>Royal Priesthood with Direct Contact</a:t>
            </a:r>
            <a:endParaRPr lang="en-US" sz="2800" dirty="0"/>
          </a:p>
          <a:p>
            <a:pPr eaLnBrk="1" fontAlgn="t" hangingPunct="1"/>
            <a:r>
              <a:rPr lang="en-US" sz="2800" b="1" dirty="0"/>
              <a:t>Joy</a:t>
            </a:r>
          </a:p>
          <a:p>
            <a:pPr eaLnBrk="1" fontAlgn="t" hangingPunct="1"/>
            <a:r>
              <a:rPr lang="en-US" sz="2800" b="1" dirty="0"/>
              <a:t>Salvation a gift </a:t>
            </a:r>
          </a:p>
          <a:p>
            <a:pPr eaLnBrk="1" fontAlgn="t" hangingPunct="1"/>
            <a:r>
              <a:rPr lang="en-US" sz="2800" b="1" dirty="0"/>
              <a:t>Grace-based</a:t>
            </a:r>
            <a:endParaRPr lang="en-US" sz="2800" dirty="0"/>
          </a:p>
          <a:p>
            <a:pPr eaLnBrk="1" fontAlgn="t" hangingPunct="1"/>
            <a:r>
              <a:rPr lang="en-US" sz="2800" b="1" dirty="0"/>
              <a:t>Brand New Life with Guilt and Shame nailed to the Cross</a:t>
            </a:r>
          </a:p>
        </p:txBody>
      </p:sp>
    </p:spTree>
    <p:extLst>
      <p:ext uri="{BB962C8B-B14F-4D97-AF65-F5344CB8AC3E}">
        <p14:creationId xmlns:p14="http://schemas.microsoft.com/office/powerpoint/2010/main" val="2476814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par>
                          <p:cTn id="13" fill="hold">
                            <p:stCondLst>
                              <p:cond delay="500"/>
                            </p:stCondLst>
                            <p:childTnLst>
                              <p:par>
                                <p:cTn id="14" presetID="47" presetClass="entr" presetSubtype="0" fill="hold" nodeType="afterEffect">
                                  <p:stCondLst>
                                    <p:cond delay="150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fade">
                                      <p:cBhvr>
                                        <p:cTn id="16" dur="1000"/>
                                        <p:tgtEl>
                                          <p:spTgt spid="6">
                                            <p:txEl>
                                              <p:pRg st="1" end="1"/>
                                            </p:txEl>
                                          </p:spTgt>
                                        </p:tgtEl>
                                      </p:cBhvr>
                                    </p:animEffect>
                                    <p:anim calcmode="lin" valueType="num">
                                      <p:cBhvr>
                                        <p:cTn id="17"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par>
                          <p:cTn id="19" fill="hold">
                            <p:stCondLst>
                              <p:cond delay="3000"/>
                            </p:stCondLst>
                            <p:childTnLst>
                              <p:par>
                                <p:cTn id="20" presetID="47" presetClass="entr" presetSubtype="0" fill="hold" nodeType="afterEffect">
                                  <p:stCondLst>
                                    <p:cond delay="150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fade">
                                      <p:cBhvr>
                                        <p:cTn id="22" dur="1000"/>
                                        <p:tgtEl>
                                          <p:spTgt spid="6">
                                            <p:txEl>
                                              <p:pRg st="0" end="0"/>
                                            </p:txEl>
                                          </p:spTgt>
                                        </p:tgtEl>
                                      </p:cBhvr>
                                    </p:animEffect>
                                    <p:anim calcmode="lin" valueType="num">
                                      <p:cBhvr>
                                        <p:cTn id="23"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wipe(down)">
                                      <p:cBhvr>
                                        <p:cTn id="29" dur="500"/>
                                        <p:tgtEl>
                                          <p:spTgt spid="4">
                                            <p:txEl>
                                              <p:pRg st="2" end="2"/>
                                            </p:txEl>
                                          </p:spTgt>
                                        </p:tgtEl>
                                      </p:cBhvr>
                                    </p:animEffect>
                                  </p:childTnLst>
                                </p:cTn>
                              </p:par>
                            </p:childTnLst>
                          </p:cTn>
                        </p:par>
                        <p:par>
                          <p:cTn id="30" fill="hold">
                            <p:stCondLst>
                              <p:cond delay="500"/>
                            </p:stCondLst>
                            <p:childTnLst>
                              <p:par>
                                <p:cTn id="31" presetID="47" presetClass="entr" presetSubtype="0" fill="hold" nodeType="afterEffect">
                                  <p:stCondLst>
                                    <p:cond delay="1500"/>
                                  </p:stCondLst>
                                  <p:childTnLst>
                                    <p:set>
                                      <p:cBhvr>
                                        <p:cTn id="32" dur="1" fill="hold">
                                          <p:stCondLst>
                                            <p:cond delay="0"/>
                                          </p:stCondLst>
                                        </p:cTn>
                                        <p:tgtEl>
                                          <p:spTgt spid="6">
                                            <p:txEl>
                                              <p:pRg st="2" end="2"/>
                                            </p:txEl>
                                          </p:spTgt>
                                        </p:tgtEl>
                                        <p:attrNameLst>
                                          <p:attrName>style.visibility</p:attrName>
                                        </p:attrNameLst>
                                      </p:cBhvr>
                                      <p:to>
                                        <p:strVal val="visible"/>
                                      </p:to>
                                    </p:set>
                                    <p:animEffect transition="in" filter="fade">
                                      <p:cBhvr>
                                        <p:cTn id="33" dur="1000"/>
                                        <p:tgtEl>
                                          <p:spTgt spid="6">
                                            <p:txEl>
                                              <p:pRg st="2" end="2"/>
                                            </p:txEl>
                                          </p:spTgt>
                                        </p:tgtEl>
                                      </p:cBhvr>
                                    </p:animEffect>
                                    <p:anim calcmode="lin" valueType="num">
                                      <p:cBhvr>
                                        <p:cTn id="34"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wipe(down)">
                                      <p:cBhvr>
                                        <p:cTn id="40" dur="500"/>
                                        <p:tgtEl>
                                          <p:spTgt spid="4">
                                            <p:txEl>
                                              <p:pRg st="3" end="3"/>
                                            </p:txEl>
                                          </p:spTgt>
                                        </p:tgtEl>
                                      </p:cBhvr>
                                    </p:animEffect>
                                  </p:childTnLst>
                                </p:cTn>
                              </p:par>
                            </p:childTnLst>
                          </p:cTn>
                        </p:par>
                        <p:par>
                          <p:cTn id="41" fill="hold">
                            <p:stCondLst>
                              <p:cond delay="500"/>
                            </p:stCondLst>
                            <p:childTnLst>
                              <p:par>
                                <p:cTn id="42" presetID="47" presetClass="entr" presetSubtype="0" fill="hold" nodeType="afterEffect">
                                  <p:stCondLst>
                                    <p:cond delay="1500"/>
                                  </p:stCondLst>
                                  <p:childTnLst>
                                    <p:set>
                                      <p:cBhvr>
                                        <p:cTn id="43" dur="1" fill="hold">
                                          <p:stCondLst>
                                            <p:cond delay="0"/>
                                          </p:stCondLst>
                                        </p:cTn>
                                        <p:tgtEl>
                                          <p:spTgt spid="6">
                                            <p:txEl>
                                              <p:pRg st="3" end="3"/>
                                            </p:txEl>
                                          </p:spTgt>
                                        </p:tgtEl>
                                        <p:attrNameLst>
                                          <p:attrName>style.visibility</p:attrName>
                                        </p:attrNameLst>
                                      </p:cBhvr>
                                      <p:to>
                                        <p:strVal val="visible"/>
                                      </p:to>
                                    </p:set>
                                    <p:animEffect transition="in" filter="fade">
                                      <p:cBhvr>
                                        <p:cTn id="44" dur="1000"/>
                                        <p:tgtEl>
                                          <p:spTgt spid="6">
                                            <p:txEl>
                                              <p:pRg st="3" end="3"/>
                                            </p:txEl>
                                          </p:spTgt>
                                        </p:tgtEl>
                                      </p:cBhvr>
                                    </p:animEffect>
                                    <p:anim calcmode="lin" valueType="num">
                                      <p:cBhvr>
                                        <p:cTn id="4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46"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4">
                                            <p:txEl>
                                              <p:pRg st="4" end="4"/>
                                            </p:txEl>
                                          </p:spTgt>
                                        </p:tgtEl>
                                        <p:attrNameLst>
                                          <p:attrName>style.visibility</p:attrName>
                                        </p:attrNameLst>
                                      </p:cBhvr>
                                      <p:to>
                                        <p:strVal val="visible"/>
                                      </p:to>
                                    </p:set>
                                    <p:animEffect transition="in" filter="wipe(down)">
                                      <p:cBhvr>
                                        <p:cTn id="51" dur="500"/>
                                        <p:tgtEl>
                                          <p:spTgt spid="4">
                                            <p:txEl>
                                              <p:pRg st="4" end="4"/>
                                            </p:txEl>
                                          </p:spTgt>
                                        </p:tgtEl>
                                      </p:cBhvr>
                                    </p:animEffect>
                                  </p:childTnLst>
                                </p:cTn>
                              </p:par>
                            </p:childTnLst>
                          </p:cTn>
                        </p:par>
                        <p:par>
                          <p:cTn id="52" fill="hold">
                            <p:stCondLst>
                              <p:cond delay="500"/>
                            </p:stCondLst>
                            <p:childTnLst>
                              <p:par>
                                <p:cTn id="53" presetID="47" presetClass="entr" presetSubtype="0" fill="hold" nodeType="afterEffect">
                                  <p:stCondLst>
                                    <p:cond delay="1500"/>
                                  </p:stCondLst>
                                  <p:childTnLst>
                                    <p:set>
                                      <p:cBhvr>
                                        <p:cTn id="54" dur="1" fill="hold">
                                          <p:stCondLst>
                                            <p:cond delay="0"/>
                                          </p:stCondLst>
                                        </p:cTn>
                                        <p:tgtEl>
                                          <p:spTgt spid="6">
                                            <p:txEl>
                                              <p:pRg st="4" end="4"/>
                                            </p:txEl>
                                          </p:spTgt>
                                        </p:tgtEl>
                                        <p:attrNameLst>
                                          <p:attrName>style.visibility</p:attrName>
                                        </p:attrNameLst>
                                      </p:cBhvr>
                                      <p:to>
                                        <p:strVal val="visible"/>
                                      </p:to>
                                    </p:set>
                                    <p:animEffect transition="in" filter="fade">
                                      <p:cBhvr>
                                        <p:cTn id="55" dur="1000"/>
                                        <p:tgtEl>
                                          <p:spTgt spid="6">
                                            <p:txEl>
                                              <p:pRg st="4" end="4"/>
                                            </p:txEl>
                                          </p:spTgt>
                                        </p:tgtEl>
                                      </p:cBhvr>
                                    </p:animEffect>
                                    <p:anim calcmode="lin" valueType="num">
                                      <p:cBhvr>
                                        <p:cTn id="5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5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4">
                                            <p:txEl>
                                              <p:pRg st="5" end="5"/>
                                            </p:txEl>
                                          </p:spTgt>
                                        </p:tgtEl>
                                        <p:attrNameLst>
                                          <p:attrName>style.visibility</p:attrName>
                                        </p:attrNameLst>
                                      </p:cBhvr>
                                      <p:to>
                                        <p:strVal val="visible"/>
                                      </p:to>
                                    </p:set>
                                    <p:animEffect transition="in" filter="wipe(down)">
                                      <p:cBhvr>
                                        <p:cTn id="62" dur="500"/>
                                        <p:tgtEl>
                                          <p:spTgt spid="4">
                                            <p:txEl>
                                              <p:pRg st="5" end="5"/>
                                            </p:txEl>
                                          </p:spTgt>
                                        </p:tgtEl>
                                      </p:cBhvr>
                                    </p:animEffect>
                                  </p:childTnLst>
                                </p:cTn>
                              </p:par>
                            </p:childTnLst>
                          </p:cTn>
                        </p:par>
                        <p:par>
                          <p:cTn id="63" fill="hold">
                            <p:stCondLst>
                              <p:cond delay="500"/>
                            </p:stCondLst>
                            <p:childTnLst>
                              <p:par>
                                <p:cTn id="64" presetID="47" presetClass="entr" presetSubtype="0" fill="hold" nodeType="afterEffect">
                                  <p:stCondLst>
                                    <p:cond delay="1500"/>
                                  </p:stCondLst>
                                  <p:childTnLst>
                                    <p:set>
                                      <p:cBhvr>
                                        <p:cTn id="65" dur="1" fill="hold">
                                          <p:stCondLst>
                                            <p:cond delay="0"/>
                                          </p:stCondLst>
                                        </p:cTn>
                                        <p:tgtEl>
                                          <p:spTgt spid="6">
                                            <p:txEl>
                                              <p:pRg st="5" end="5"/>
                                            </p:txEl>
                                          </p:spTgt>
                                        </p:tgtEl>
                                        <p:attrNameLst>
                                          <p:attrName>style.visibility</p:attrName>
                                        </p:attrNameLst>
                                      </p:cBhvr>
                                      <p:to>
                                        <p:strVal val="visible"/>
                                      </p:to>
                                    </p:set>
                                    <p:animEffect transition="in" filter="fade">
                                      <p:cBhvr>
                                        <p:cTn id="66" dur="1000"/>
                                        <p:tgtEl>
                                          <p:spTgt spid="6">
                                            <p:txEl>
                                              <p:pRg st="5" end="5"/>
                                            </p:txEl>
                                          </p:spTgt>
                                        </p:tgtEl>
                                      </p:cBhvr>
                                    </p:animEffect>
                                    <p:anim calcmode="lin" valueType="num">
                                      <p:cBhvr>
                                        <p:cTn id="67"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68"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0494"/>
            <a:ext cx="8229600" cy="1143000"/>
          </a:xfrm>
        </p:spPr>
        <p:txBody>
          <a:bodyPr/>
          <a:lstStyle/>
          <a:p>
            <a:r>
              <a:rPr lang="en-US" sz="5400" b="1" dirty="0"/>
              <a:t>Which Will It Be?</a:t>
            </a:r>
          </a:p>
        </p:txBody>
      </p:sp>
      <p:sp>
        <p:nvSpPr>
          <p:cNvPr id="3" name="Text Placeholder 2"/>
          <p:cNvSpPr>
            <a:spLocks noGrp="1"/>
          </p:cNvSpPr>
          <p:nvPr>
            <p:ph type="body" idx="1"/>
          </p:nvPr>
        </p:nvSpPr>
        <p:spPr>
          <a:xfrm>
            <a:off x="457200" y="1089422"/>
            <a:ext cx="4040188" cy="639762"/>
          </a:xfrm>
        </p:spPr>
        <p:txBody>
          <a:bodyPr/>
          <a:lstStyle/>
          <a:p>
            <a:pPr algn="ctr"/>
            <a:r>
              <a:rPr lang="en-US" sz="3600" dirty="0"/>
              <a:t>RELIGION</a:t>
            </a:r>
          </a:p>
        </p:txBody>
      </p:sp>
      <p:sp>
        <p:nvSpPr>
          <p:cNvPr id="4" name="Content Placeholder 3"/>
          <p:cNvSpPr>
            <a:spLocks noGrp="1"/>
          </p:cNvSpPr>
          <p:nvPr>
            <p:ph sz="half" idx="2"/>
          </p:nvPr>
        </p:nvSpPr>
        <p:spPr>
          <a:xfrm>
            <a:off x="457200" y="2232422"/>
            <a:ext cx="4040188" cy="3951288"/>
          </a:xfrm>
        </p:spPr>
        <p:txBody>
          <a:bodyPr/>
          <a:lstStyle/>
          <a:p>
            <a:pPr eaLnBrk="1" fontAlgn="t" hangingPunct="1"/>
            <a:r>
              <a:rPr lang="en-US" sz="2800" b="1" dirty="0"/>
              <a:t>Distance from God</a:t>
            </a:r>
            <a:endParaRPr lang="en-US" sz="2800" dirty="0"/>
          </a:p>
          <a:p>
            <a:pPr eaLnBrk="1" fontAlgn="t" hangingPunct="1"/>
            <a:r>
              <a:rPr lang="en-US" sz="2800" b="1" dirty="0"/>
              <a:t>Responsibilities</a:t>
            </a:r>
          </a:p>
          <a:p>
            <a:pPr eaLnBrk="1" fontAlgn="t" hangingPunct="1"/>
            <a:r>
              <a:rPr lang="en-US" sz="2800" b="1" dirty="0"/>
              <a:t>“Should” &amp; “Shalt Not”</a:t>
            </a:r>
            <a:endParaRPr lang="en-US" sz="2800" dirty="0"/>
          </a:p>
          <a:p>
            <a:pPr eaLnBrk="1" fontAlgn="auto" hangingPunct="1"/>
            <a:r>
              <a:rPr lang="en-US" sz="2800" b="1" dirty="0"/>
              <a:t>External &amp; Cultural</a:t>
            </a:r>
            <a:endParaRPr lang="en-US" sz="2800" dirty="0"/>
          </a:p>
          <a:p>
            <a:pPr eaLnBrk="1" fontAlgn="t" hangingPunct="1"/>
            <a:r>
              <a:rPr lang="en-US" sz="2800" b="1" dirty="0"/>
              <a:t>God’s Presence Veiled</a:t>
            </a:r>
            <a:endParaRPr lang="en-US" sz="2800" dirty="0"/>
          </a:p>
          <a:p>
            <a:pPr eaLnBrk="1" fontAlgn="t" hangingPunct="1"/>
            <a:r>
              <a:rPr lang="en-US" sz="2800" b="1" dirty="0"/>
              <a:t>Fear</a:t>
            </a:r>
          </a:p>
          <a:p>
            <a:pPr eaLnBrk="1" fontAlgn="t" hangingPunct="1"/>
            <a:r>
              <a:rPr lang="en-US" sz="2800" b="1" i="1" dirty="0"/>
              <a:t>Re-</a:t>
            </a:r>
            <a:r>
              <a:rPr lang="en-US" sz="2800" b="1" i="1" dirty="0" err="1"/>
              <a:t>ligere</a:t>
            </a:r>
            <a:r>
              <a:rPr lang="en-US" sz="2800" b="1" i="1" dirty="0"/>
              <a:t> (Latin): </a:t>
            </a:r>
            <a:r>
              <a:rPr lang="en-US" sz="2800" b="1" dirty="0"/>
              <a:t>to bind again tightly</a:t>
            </a:r>
            <a:endParaRPr lang="en-US" sz="2800" i="1" dirty="0"/>
          </a:p>
        </p:txBody>
      </p:sp>
      <p:sp>
        <p:nvSpPr>
          <p:cNvPr id="5" name="Text Placeholder 4"/>
          <p:cNvSpPr>
            <a:spLocks noGrp="1"/>
          </p:cNvSpPr>
          <p:nvPr>
            <p:ph type="body" sz="quarter" idx="3"/>
          </p:nvPr>
        </p:nvSpPr>
        <p:spPr>
          <a:xfrm>
            <a:off x="4645025" y="1089422"/>
            <a:ext cx="4041775" cy="639762"/>
          </a:xfrm>
        </p:spPr>
        <p:txBody>
          <a:bodyPr/>
          <a:lstStyle/>
          <a:p>
            <a:pPr algn="ctr"/>
            <a:r>
              <a:rPr lang="en-US" sz="3600" dirty="0"/>
              <a:t>RELATIONSHIP</a:t>
            </a:r>
          </a:p>
        </p:txBody>
      </p:sp>
      <p:sp>
        <p:nvSpPr>
          <p:cNvPr id="6" name="Content Placeholder 5"/>
          <p:cNvSpPr>
            <a:spLocks noGrp="1"/>
          </p:cNvSpPr>
          <p:nvPr>
            <p:ph sz="quarter" idx="4"/>
          </p:nvPr>
        </p:nvSpPr>
        <p:spPr>
          <a:xfrm>
            <a:off x="4645024" y="2225495"/>
            <a:ext cx="4270376" cy="3951288"/>
          </a:xfrm>
        </p:spPr>
        <p:txBody>
          <a:bodyPr/>
          <a:lstStyle/>
          <a:p>
            <a:pPr eaLnBrk="1" fontAlgn="t" hangingPunct="1"/>
            <a:r>
              <a:rPr lang="en-US" sz="2800" b="1" dirty="0"/>
              <a:t>Intimacy with God</a:t>
            </a:r>
            <a:endParaRPr lang="en-US" sz="2800" dirty="0"/>
          </a:p>
          <a:p>
            <a:pPr eaLnBrk="1" fontAlgn="t" hangingPunct="1"/>
            <a:r>
              <a:rPr lang="en-US" sz="2800" b="1" dirty="0"/>
              <a:t>An Ability to Respond</a:t>
            </a:r>
          </a:p>
          <a:p>
            <a:pPr eaLnBrk="1" fontAlgn="t" hangingPunct="1"/>
            <a:r>
              <a:rPr lang="en-US" sz="2800" b="1" dirty="0"/>
              <a:t>Invitation &amp; Opportunity</a:t>
            </a:r>
            <a:endParaRPr lang="en-US" sz="2800" dirty="0"/>
          </a:p>
          <a:p>
            <a:pPr eaLnBrk="1" fontAlgn="t" hangingPunct="1"/>
            <a:r>
              <a:rPr lang="en-US" sz="2800" b="1" dirty="0"/>
              <a:t>Internal &amp; Universal </a:t>
            </a:r>
            <a:endParaRPr lang="en-US" sz="2800" dirty="0"/>
          </a:p>
          <a:p>
            <a:pPr eaLnBrk="1" fontAlgn="t" hangingPunct="1"/>
            <a:r>
              <a:rPr lang="en-US" sz="2800" b="1" dirty="0"/>
              <a:t>Face-to-Face</a:t>
            </a:r>
            <a:endParaRPr lang="en-US" sz="2800" dirty="0"/>
          </a:p>
          <a:p>
            <a:pPr eaLnBrk="1" fontAlgn="t" hangingPunct="1"/>
            <a:r>
              <a:rPr lang="en-US" sz="2800" b="1" dirty="0"/>
              <a:t>Perfect Love </a:t>
            </a:r>
          </a:p>
          <a:p>
            <a:pPr eaLnBrk="1" fontAlgn="t" hangingPunct="1"/>
            <a:r>
              <a:rPr lang="en-US" sz="2800" b="1" i="1" dirty="0"/>
              <a:t>Whom the Son sets free is free indeed!</a:t>
            </a:r>
            <a:endParaRPr lang="en-US" sz="2800" i="1" dirty="0"/>
          </a:p>
          <a:p>
            <a:pPr marL="0" indent="0">
              <a:buNone/>
            </a:pPr>
            <a:endParaRPr lang="en-US" dirty="0"/>
          </a:p>
        </p:txBody>
      </p:sp>
    </p:spTree>
    <p:extLst>
      <p:ext uri="{BB962C8B-B14F-4D97-AF65-F5344CB8AC3E}">
        <p14:creationId xmlns:p14="http://schemas.microsoft.com/office/powerpoint/2010/main" val="576741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par>
                          <p:cTn id="8" fill="hold">
                            <p:stCondLst>
                              <p:cond delay="500"/>
                            </p:stCondLst>
                            <p:childTnLst>
                              <p:par>
                                <p:cTn id="9" presetID="47" presetClass="entr" presetSubtype="0" fill="hold" nodeType="afterEffect">
                                  <p:stCondLst>
                                    <p:cond delay="150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1000"/>
                                        <p:tgtEl>
                                          <p:spTgt spid="6">
                                            <p:txEl>
                                              <p:pRg st="0" end="0"/>
                                            </p:txEl>
                                          </p:spTgt>
                                        </p:tgtEl>
                                      </p:cBhvr>
                                    </p:animEffect>
                                    <p:anim calcmode="lin" valueType="num">
                                      <p:cBhvr>
                                        <p:cTn id="1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wipe(down)">
                                      <p:cBhvr>
                                        <p:cTn id="18" dur="500"/>
                                        <p:tgtEl>
                                          <p:spTgt spid="4">
                                            <p:txEl>
                                              <p:pRg st="1" end="1"/>
                                            </p:txEl>
                                          </p:spTgt>
                                        </p:tgtEl>
                                      </p:cBhvr>
                                    </p:animEffect>
                                  </p:childTnLst>
                                </p:cTn>
                              </p:par>
                            </p:childTnLst>
                          </p:cTn>
                        </p:par>
                        <p:par>
                          <p:cTn id="19" fill="hold">
                            <p:stCondLst>
                              <p:cond delay="500"/>
                            </p:stCondLst>
                            <p:childTnLst>
                              <p:par>
                                <p:cTn id="20" presetID="47" presetClass="entr" presetSubtype="0" fill="hold" nodeType="afterEffect">
                                  <p:stCondLst>
                                    <p:cond delay="150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fade">
                                      <p:cBhvr>
                                        <p:cTn id="22" dur="1000"/>
                                        <p:tgtEl>
                                          <p:spTgt spid="6">
                                            <p:txEl>
                                              <p:pRg st="1" end="1"/>
                                            </p:txEl>
                                          </p:spTgt>
                                        </p:tgtEl>
                                      </p:cBhvr>
                                    </p:animEffect>
                                    <p:anim calcmode="lin" valueType="num">
                                      <p:cBhvr>
                                        <p:cTn id="2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wipe(down)">
                                      <p:cBhvr>
                                        <p:cTn id="29" dur="500"/>
                                        <p:tgtEl>
                                          <p:spTgt spid="4">
                                            <p:txEl>
                                              <p:pRg st="2" end="2"/>
                                            </p:txEl>
                                          </p:spTgt>
                                        </p:tgtEl>
                                      </p:cBhvr>
                                    </p:animEffect>
                                  </p:childTnLst>
                                </p:cTn>
                              </p:par>
                            </p:childTnLst>
                          </p:cTn>
                        </p:par>
                        <p:par>
                          <p:cTn id="30" fill="hold">
                            <p:stCondLst>
                              <p:cond delay="500"/>
                            </p:stCondLst>
                            <p:childTnLst>
                              <p:par>
                                <p:cTn id="31" presetID="47" presetClass="entr" presetSubtype="0" fill="hold" nodeType="afterEffect">
                                  <p:stCondLst>
                                    <p:cond delay="1500"/>
                                  </p:stCondLst>
                                  <p:childTnLst>
                                    <p:set>
                                      <p:cBhvr>
                                        <p:cTn id="32" dur="1" fill="hold">
                                          <p:stCondLst>
                                            <p:cond delay="0"/>
                                          </p:stCondLst>
                                        </p:cTn>
                                        <p:tgtEl>
                                          <p:spTgt spid="6">
                                            <p:txEl>
                                              <p:pRg st="2" end="2"/>
                                            </p:txEl>
                                          </p:spTgt>
                                        </p:tgtEl>
                                        <p:attrNameLst>
                                          <p:attrName>style.visibility</p:attrName>
                                        </p:attrNameLst>
                                      </p:cBhvr>
                                      <p:to>
                                        <p:strVal val="visible"/>
                                      </p:to>
                                    </p:set>
                                    <p:animEffect transition="in" filter="fade">
                                      <p:cBhvr>
                                        <p:cTn id="33" dur="1000"/>
                                        <p:tgtEl>
                                          <p:spTgt spid="6">
                                            <p:txEl>
                                              <p:pRg st="2" end="2"/>
                                            </p:txEl>
                                          </p:spTgt>
                                        </p:tgtEl>
                                      </p:cBhvr>
                                    </p:animEffect>
                                    <p:anim calcmode="lin" valueType="num">
                                      <p:cBhvr>
                                        <p:cTn id="34"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wipe(down)">
                                      <p:cBhvr>
                                        <p:cTn id="40" dur="500"/>
                                        <p:tgtEl>
                                          <p:spTgt spid="4">
                                            <p:txEl>
                                              <p:pRg st="3" end="3"/>
                                            </p:txEl>
                                          </p:spTgt>
                                        </p:tgtEl>
                                      </p:cBhvr>
                                    </p:animEffect>
                                  </p:childTnLst>
                                </p:cTn>
                              </p:par>
                            </p:childTnLst>
                          </p:cTn>
                        </p:par>
                        <p:par>
                          <p:cTn id="41" fill="hold">
                            <p:stCondLst>
                              <p:cond delay="500"/>
                            </p:stCondLst>
                            <p:childTnLst>
                              <p:par>
                                <p:cTn id="42" presetID="47" presetClass="entr" presetSubtype="0" fill="hold" nodeType="afterEffect">
                                  <p:stCondLst>
                                    <p:cond delay="1500"/>
                                  </p:stCondLst>
                                  <p:childTnLst>
                                    <p:set>
                                      <p:cBhvr>
                                        <p:cTn id="43" dur="1" fill="hold">
                                          <p:stCondLst>
                                            <p:cond delay="0"/>
                                          </p:stCondLst>
                                        </p:cTn>
                                        <p:tgtEl>
                                          <p:spTgt spid="6">
                                            <p:txEl>
                                              <p:pRg st="3" end="3"/>
                                            </p:txEl>
                                          </p:spTgt>
                                        </p:tgtEl>
                                        <p:attrNameLst>
                                          <p:attrName>style.visibility</p:attrName>
                                        </p:attrNameLst>
                                      </p:cBhvr>
                                      <p:to>
                                        <p:strVal val="visible"/>
                                      </p:to>
                                    </p:set>
                                    <p:animEffect transition="in" filter="fade">
                                      <p:cBhvr>
                                        <p:cTn id="44" dur="1000"/>
                                        <p:tgtEl>
                                          <p:spTgt spid="6">
                                            <p:txEl>
                                              <p:pRg st="3" end="3"/>
                                            </p:txEl>
                                          </p:spTgt>
                                        </p:tgtEl>
                                      </p:cBhvr>
                                    </p:animEffect>
                                    <p:anim calcmode="lin" valueType="num">
                                      <p:cBhvr>
                                        <p:cTn id="4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46"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4">
                                            <p:txEl>
                                              <p:pRg st="4" end="4"/>
                                            </p:txEl>
                                          </p:spTgt>
                                        </p:tgtEl>
                                        <p:attrNameLst>
                                          <p:attrName>style.visibility</p:attrName>
                                        </p:attrNameLst>
                                      </p:cBhvr>
                                      <p:to>
                                        <p:strVal val="visible"/>
                                      </p:to>
                                    </p:set>
                                    <p:animEffect transition="in" filter="wipe(down)">
                                      <p:cBhvr>
                                        <p:cTn id="51" dur="500"/>
                                        <p:tgtEl>
                                          <p:spTgt spid="4">
                                            <p:txEl>
                                              <p:pRg st="4" end="4"/>
                                            </p:txEl>
                                          </p:spTgt>
                                        </p:tgtEl>
                                      </p:cBhvr>
                                    </p:animEffect>
                                  </p:childTnLst>
                                </p:cTn>
                              </p:par>
                            </p:childTnLst>
                          </p:cTn>
                        </p:par>
                        <p:par>
                          <p:cTn id="52" fill="hold">
                            <p:stCondLst>
                              <p:cond delay="500"/>
                            </p:stCondLst>
                            <p:childTnLst>
                              <p:par>
                                <p:cTn id="53" presetID="47" presetClass="entr" presetSubtype="0" fill="hold" nodeType="afterEffect">
                                  <p:stCondLst>
                                    <p:cond delay="1500"/>
                                  </p:stCondLst>
                                  <p:childTnLst>
                                    <p:set>
                                      <p:cBhvr>
                                        <p:cTn id="54" dur="1" fill="hold">
                                          <p:stCondLst>
                                            <p:cond delay="0"/>
                                          </p:stCondLst>
                                        </p:cTn>
                                        <p:tgtEl>
                                          <p:spTgt spid="6">
                                            <p:txEl>
                                              <p:pRg st="4" end="4"/>
                                            </p:txEl>
                                          </p:spTgt>
                                        </p:tgtEl>
                                        <p:attrNameLst>
                                          <p:attrName>style.visibility</p:attrName>
                                        </p:attrNameLst>
                                      </p:cBhvr>
                                      <p:to>
                                        <p:strVal val="visible"/>
                                      </p:to>
                                    </p:set>
                                    <p:animEffect transition="in" filter="fade">
                                      <p:cBhvr>
                                        <p:cTn id="55" dur="1000"/>
                                        <p:tgtEl>
                                          <p:spTgt spid="6">
                                            <p:txEl>
                                              <p:pRg st="4" end="4"/>
                                            </p:txEl>
                                          </p:spTgt>
                                        </p:tgtEl>
                                      </p:cBhvr>
                                    </p:animEffect>
                                    <p:anim calcmode="lin" valueType="num">
                                      <p:cBhvr>
                                        <p:cTn id="5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5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4">
                                            <p:txEl>
                                              <p:pRg st="5" end="5"/>
                                            </p:txEl>
                                          </p:spTgt>
                                        </p:tgtEl>
                                        <p:attrNameLst>
                                          <p:attrName>style.visibility</p:attrName>
                                        </p:attrNameLst>
                                      </p:cBhvr>
                                      <p:to>
                                        <p:strVal val="visible"/>
                                      </p:to>
                                    </p:set>
                                    <p:animEffect transition="in" filter="wipe(down)">
                                      <p:cBhvr>
                                        <p:cTn id="62" dur="500"/>
                                        <p:tgtEl>
                                          <p:spTgt spid="4">
                                            <p:txEl>
                                              <p:pRg st="5" end="5"/>
                                            </p:txEl>
                                          </p:spTgt>
                                        </p:tgtEl>
                                      </p:cBhvr>
                                    </p:animEffect>
                                  </p:childTnLst>
                                </p:cTn>
                              </p:par>
                            </p:childTnLst>
                          </p:cTn>
                        </p:par>
                        <p:par>
                          <p:cTn id="63" fill="hold">
                            <p:stCondLst>
                              <p:cond delay="500"/>
                            </p:stCondLst>
                            <p:childTnLst>
                              <p:par>
                                <p:cTn id="64" presetID="47" presetClass="entr" presetSubtype="0" fill="hold" nodeType="afterEffect">
                                  <p:stCondLst>
                                    <p:cond delay="1500"/>
                                  </p:stCondLst>
                                  <p:childTnLst>
                                    <p:set>
                                      <p:cBhvr>
                                        <p:cTn id="65" dur="1" fill="hold">
                                          <p:stCondLst>
                                            <p:cond delay="0"/>
                                          </p:stCondLst>
                                        </p:cTn>
                                        <p:tgtEl>
                                          <p:spTgt spid="6">
                                            <p:txEl>
                                              <p:pRg st="5" end="5"/>
                                            </p:txEl>
                                          </p:spTgt>
                                        </p:tgtEl>
                                        <p:attrNameLst>
                                          <p:attrName>style.visibility</p:attrName>
                                        </p:attrNameLst>
                                      </p:cBhvr>
                                      <p:to>
                                        <p:strVal val="visible"/>
                                      </p:to>
                                    </p:set>
                                    <p:animEffect transition="in" filter="fade">
                                      <p:cBhvr>
                                        <p:cTn id="66" dur="1000"/>
                                        <p:tgtEl>
                                          <p:spTgt spid="6">
                                            <p:txEl>
                                              <p:pRg st="5" end="5"/>
                                            </p:txEl>
                                          </p:spTgt>
                                        </p:tgtEl>
                                      </p:cBhvr>
                                    </p:animEffect>
                                    <p:anim calcmode="lin" valueType="num">
                                      <p:cBhvr>
                                        <p:cTn id="67"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68"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nodeType="clickEffect">
                                  <p:stCondLst>
                                    <p:cond delay="0"/>
                                  </p:stCondLst>
                                  <p:childTnLst>
                                    <p:set>
                                      <p:cBhvr>
                                        <p:cTn id="72" dur="1" fill="hold">
                                          <p:stCondLst>
                                            <p:cond delay="0"/>
                                          </p:stCondLst>
                                        </p:cTn>
                                        <p:tgtEl>
                                          <p:spTgt spid="4">
                                            <p:txEl>
                                              <p:pRg st="6" end="6"/>
                                            </p:txEl>
                                          </p:spTgt>
                                        </p:tgtEl>
                                        <p:attrNameLst>
                                          <p:attrName>style.visibility</p:attrName>
                                        </p:attrNameLst>
                                      </p:cBhvr>
                                      <p:to>
                                        <p:strVal val="visible"/>
                                      </p:to>
                                    </p:set>
                                    <p:animEffect transition="in" filter="wipe(down)">
                                      <p:cBhvr>
                                        <p:cTn id="73" dur="500"/>
                                        <p:tgtEl>
                                          <p:spTgt spid="4">
                                            <p:txEl>
                                              <p:pRg st="6" end="6"/>
                                            </p:txEl>
                                          </p:spTgt>
                                        </p:tgtEl>
                                      </p:cBhvr>
                                    </p:animEffect>
                                  </p:childTnLst>
                                </p:cTn>
                              </p:par>
                            </p:childTnLst>
                          </p:cTn>
                        </p:par>
                        <p:par>
                          <p:cTn id="74" fill="hold">
                            <p:stCondLst>
                              <p:cond delay="500"/>
                            </p:stCondLst>
                            <p:childTnLst>
                              <p:par>
                                <p:cTn id="75" presetID="47" presetClass="entr" presetSubtype="0" fill="hold" nodeType="afterEffect">
                                  <p:stCondLst>
                                    <p:cond delay="1500"/>
                                  </p:stCondLst>
                                  <p:childTnLst>
                                    <p:set>
                                      <p:cBhvr>
                                        <p:cTn id="76" dur="1" fill="hold">
                                          <p:stCondLst>
                                            <p:cond delay="0"/>
                                          </p:stCondLst>
                                        </p:cTn>
                                        <p:tgtEl>
                                          <p:spTgt spid="6">
                                            <p:txEl>
                                              <p:pRg st="6" end="6"/>
                                            </p:txEl>
                                          </p:spTgt>
                                        </p:tgtEl>
                                        <p:attrNameLst>
                                          <p:attrName>style.visibility</p:attrName>
                                        </p:attrNameLst>
                                      </p:cBhvr>
                                      <p:to>
                                        <p:strVal val="visible"/>
                                      </p:to>
                                    </p:set>
                                    <p:animEffect transition="in" filter="fade">
                                      <p:cBhvr>
                                        <p:cTn id="77" dur="1000"/>
                                        <p:tgtEl>
                                          <p:spTgt spid="6">
                                            <p:txEl>
                                              <p:pRg st="6" end="6"/>
                                            </p:txEl>
                                          </p:spTgt>
                                        </p:tgtEl>
                                      </p:cBhvr>
                                    </p:animEffect>
                                    <p:anim calcmode="lin" valueType="num">
                                      <p:cBhvr>
                                        <p:cTn id="78"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79"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15501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228600"/>
            <a:ext cx="6781800" cy="1200329"/>
          </a:xfrm>
          <a:prstGeom prst="rect">
            <a:avLst/>
          </a:prstGeom>
          <a:noFill/>
        </p:spPr>
        <p:txBody>
          <a:bodyPr wrap="square" rtlCol="0">
            <a:spAutoFit/>
          </a:bodyPr>
          <a:lstStyle/>
          <a:p>
            <a:pPr algn="ctr"/>
            <a:r>
              <a:rPr lang="en-US" sz="2400" dirty="0"/>
              <a:t>Brian’s books available with </a:t>
            </a:r>
          </a:p>
          <a:p>
            <a:pPr algn="ctr"/>
            <a:r>
              <a:rPr lang="en-US" sz="2400" b="1" dirty="0">
                <a:solidFill>
                  <a:srgbClr val="FF0000"/>
                </a:solidFill>
              </a:rPr>
              <a:t>FREE SHIPPING TO SOUTH AFRICA </a:t>
            </a:r>
          </a:p>
          <a:p>
            <a:pPr algn="ctr"/>
            <a:r>
              <a:rPr lang="en-US" sz="2400" dirty="0"/>
              <a:t>at:</a:t>
            </a:r>
            <a:r>
              <a:rPr lang="en-US" dirty="0"/>
              <a:t> </a:t>
            </a:r>
            <a:r>
              <a:rPr lang="en-US" sz="2400" dirty="0"/>
              <a:t>http://www.bookdepository.com</a:t>
            </a:r>
            <a:endParaRPr lang="en-US" dirty="0"/>
          </a:p>
        </p:txBody>
      </p:sp>
      <p:pic>
        <p:nvPicPr>
          <p:cNvPr id="5" name="Picture 4"/>
          <p:cNvPicPr>
            <a:picLocks noChangeAspect="1"/>
          </p:cNvPicPr>
          <p:nvPr/>
        </p:nvPicPr>
        <p:blipFill>
          <a:blip r:embed="rId2"/>
          <a:stretch>
            <a:fillRect/>
          </a:stretch>
        </p:blipFill>
        <p:spPr>
          <a:xfrm>
            <a:off x="457200" y="1446356"/>
            <a:ext cx="2667000" cy="421406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400" y="1654627"/>
            <a:ext cx="2667000" cy="3870049"/>
          </a:xfrm>
          <a:prstGeom prst="rect">
            <a:avLst/>
          </a:prstGeom>
          <a:scene3d>
            <a:camera prst="perspectiveRight"/>
            <a:lightRig rig="threePt" dir="t"/>
          </a:scene3d>
        </p:spPr>
      </p:pic>
      <p:sp>
        <p:nvSpPr>
          <p:cNvPr id="7" name="TextBox 6"/>
          <p:cNvSpPr txBox="1"/>
          <p:nvPr/>
        </p:nvSpPr>
        <p:spPr>
          <a:xfrm>
            <a:off x="1009650" y="6041628"/>
            <a:ext cx="7353300" cy="523220"/>
          </a:xfrm>
          <a:prstGeom prst="rect">
            <a:avLst/>
          </a:prstGeom>
          <a:noFill/>
        </p:spPr>
        <p:txBody>
          <a:bodyPr wrap="square" rtlCol="0">
            <a:spAutoFit/>
          </a:bodyPr>
          <a:lstStyle/>
          <a:p>
            <a:pPr algn="ctr"/>
            <a:r>
              <a:rPr lang="en-US" sz="2800" dirty="0"/>
              <a:t>Also in E-Book Format for Kindle, Nook, </a:t>
            </a:r>
            <a:r>
              <a:rPr lang="en-US" sz="2800" dirty="0" err="1"/>
              <a:t>ect</a:t>
            </a:r>
            <a:r>
              <a:rPr lang="en-US" sz="2800" dirty="0"/>
              <a:t>.</a:t>
            </a:r>
          </a:p>
        </p:txBody>
      </p:sp>
      <p:sp>
        <p:nvSpPr>
          <p:cNvPr id="8" name="TextBox 7"/>
          <p:cNvSpPr txBox="1"/>
          <p:nvPr/>
        </p:nvSpPr>
        <p:spPr>
          <a:xfrm>
            <a:off x="3048000" y="4876800"/>
            <a:ext cx="1837851" cy="369332"/>
          </a:xfrm>
          <a:prstGeom prst="rect">
            <a:avLst/>
          </a:prstGeom>
          <a:noFill/>
        </p:spPr>
        <p:txBody>
          <a:bodyPr wrap="square" rtlCol="0">
            <a:spAutoFit/>
          </a:bodyPr>
          <a:lstStyle/>
          <a:p>
            <a:r>
              <a:rPr lang="en-US" b="1" dirty="0"/>
              <a:t>R 194.93</a:t>
            </a:r>
          </a:p>
        </p:txBody>
      </p:sp>
      <p:sp>
        <p:nvSpPr>
          <p:cNvPr id="9" name="TextBox 8"/>
          <p:cNvSpPr txBox="1"/>
          <p:nvPr/>
        </p:nvSpPr>
        <p:spPr>
          <a:xfrm>
            <a:off x="7772400" y="4876800"/>
            <a:ext cx="1837851" cy="369332"/>
          </a:xfrm>
          <a:prstGeom prst="rect">
            <a:avLst/>
          </a:prstGeom>
          <a:noFill/>
        </p:spPr>
        <p:txBody>
          <a:bodyPr wrap="square" rtlCol="0">
            <a:spAutoFit/>
          </a:bodyPr>
          <a:lstStyle/>
          <a:p>
            <a:r>
              <a:rPr lang="en-US" b="1" dirty="0"/>
              <a:t>R 213.38</a:t>
            </a:r>
          </a:p>
        </p:txBody>
      </p:sp>
    </p:spTree>
    <p:extLst>
      <p:ext uri="{BB962C8B-B14F-4D97-AF65-F5344CB8AC3E}">
        <p14:creationId xmlns:p14="http://schemas.microsoft.com/office/powerpoint/2010/main" val="3893913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Adam: God’s Creation</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4500" y="1600200"/>
            <a:ext cx="5715000" cy="4238625"/>
          </a:xfrm>
          <a:prstGeom prst="rect">
            <a:avLst/>
          </a:prstGeom>
        </p:spPr>
      </p:pic>
    </p:spTree>
    <p:extLst>
      <p:ext uri="{BB962C8B-B14F-4D97-AF65-F5344CB8AC3E}">
        <p14:creationId xmlns:p14="http://schemas.microsoft.com/office/powerpoint/2010/main" val="3294724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067" y="884238"/>
            <a:ext cx="8229600" cy="1143000"/>
          </a:xfrm>
        </p:spPr>
        <p:txBody>
          <a:bodyPr/>
          <a:lstStyle/>
          <a:p>
            <a:r>
              <a:rPr lang="en-US" b="1" dirty="0"/>
              <a:t>Relationship Broken</a:t>
            </a:r>
          </a:p>
        </p:txBody>
      </p:sp>
      <p:sp>
        <p:nvSpPr>
          <p:cNvPr id="3" name="Rectangle 2"/>
          <p:cNvSpPr/>
          <p:nvPr/>
        </p:nvSpPr>
        <p:spPr>
          <a:xfrm>
            <a:off x="3579911" y="2403773"/>
            <a:ext cx="1762022"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effectLst>
                  <a:outerShdw blurRad="12700" dist="38100" dir="2700000" algn="tl" rotWithShape="0">
                    <a:schemeClr val="bg1">
                      <a:lumMod val="50000"/>
                    </a:schemeClr>
                  </a:outerShdw>
                </a:effectLst>
              </a:rPr>
              <a:t>Guilt</a:t>
            </a:r>
          </a:p>
        </p:txBody>
      </p:sp>
      <p:sp>
        <p:nvSpPr>
          <p:cNvPr id="4" name="Rectangle 3"/>
          <p:cNvSpPr/>
          <p:nvPr/>
        </p:nvSpPr>
        <p:spPr>
          <a:xfrm>
            <a:off x="3310609" y="3576935"/>
            <a:ext cx="2454518" cy="923330"/>
          </a:xfrm>
          <a:prstGeom prst="rect">
            <a:avLst/>
          </a:prstGeom>
          <a:noFill/>
        </p:spPr>
        <p:txBody>
          <a:bodyPr wrap="none" lIns="91440" tIns="45720" rIns="91440" bIns="45720">
            <a:spAutoFit/>
          </a:bodyPr>
          <a:lstStyle/>
          <a:p>
            <a:pPr algn="ctr"/>
            <a:r>
              <a:rPr lang="en-US" sz="5400" b="1" cap="none" spc="0"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Shame</a:t>
            </a:r>
          </a:p>
        </p:txBody>
      </p:sp>
      <p:sp>
        <p:nvSpPr>
          <p:cNvPr id="5" name="Rectangle 4"/>
          <p:cNvSpPr>
            <a:spLocks noChangeAspect="1"/>
          </p:cNvSpPr>
          <p:nvPr/>
        </p:nvSpPr>
        <p:spPr>
          <a:xfrm>
            <a:off x="3733800" y="4876800"/>
            <a:ext cx="1608129" cy="923330"/>
          </a:xfrm>
          <a:prstGeom prst="rect">
            <a:avLst/>
          </a:prstGeom>
          <a:noFill/>
        </p:spPr>
        <p:txBody>
          <a:bodyPr wrap="none" lIns="91440" tIns="45720" rIns="91440" bIns="45720">
            <a:spAutoFit/>
          </a:bodyPr>
          <a:lstStyle/>
          <a:p>
            <a:pPr algn="ctr"/>
            <a:r>
              <a:rPr lang="en-US" sz="5400" dirty="0">
                <a:ln w="0"/>
                <a:gradFill>
                  <a:gsLst>
                    <a:gs pos="0">
                      <a:schemeClr val="accent5">
                        <a:lumMod val="50000"/>
                      </a:schemeClr>
                    </a:gs>
                    <a:gs pos="32000">
                      <a:schemeClr val="accent5"/>
                    </a:gs>
                    <a:gs pos="100000">
                      <a:schemeClr val="accent5">
                        <a:lumMod val="60000"/>
                        <a:lumOff val="40000"/>
                      </a:schemeClr>
                    </a:gs>
                  </a:gsLst>
                  <a:lin ang="5400000"/>
                </a:gradFill>
                <a:effectLst>
                  <a:outerShdw blurRad="50800" dist="38100" dir="13500000" algn="br" rotWithShape="0">
                    <a:prstClr val="black">
                      <a:alpha val="40000"/>
                    </a:prstClr>
                  </a:outerShdw>
                  <a:reflection blurRad="6350" stA="53000" endA="300" endPos="35500" dir="5400000" sy="-90000" algn="bl" rotWithShape="0"/>
                </a:effectLst>
              </a:rPr>
              <a:t>Fear</a:t>
            </a:r>
          </a:p>
        </p:txBody>
      </p:sp>
    </p:spTree>
    <p:extLst>
      <p:ext uri="{BB962C8B-B14F-4D97-AF65-F5344CB8AC3E}">
        <p14:creationId xmlns:p14="http://schemas.microsoft.com/office/powerpoint/2010/main" val="85306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Abram: God’s Friend</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3200" y="1417638"/>
            <a:ext cx="6197600" cy="4648200"/>
          </a:xfrm>
          <a:prstGeom prst="rect">
            <a:avLst/>
          </a:prstGeom>
        </p:spPr>
      </p:pic>
      <p:sp>
        <p:nvSpPr>
          <p:cNvPr id="4" name="TextBox 3"/>
          <p:cNvSpPr txBox="1"/>
          <p:nvPr/>
        </p:nvSpPr>
        <p:spPr>
          <a:xfrm>
            <a:off x="3086100" y="6172200"/>
            <a:ext cx="2971800" cy="369332"/>
          </a:xfrm>
          <a:prstGeom prst="rect">
            <a:avLst/>
          </a:prstGeom>
          <a:noFill/>
        </p:spPr>
        <p:txBody>
          <a:bodyPr wrap="square" rtlCol="0">
            <a:spAutoFit/>
          </a:bodyPr>
          <a:lstStyle/>
          <a:p>
            <a:pPr algn="ctr"/>
            <a:r>
              <a:rPr lang="en-US" dirty="0"/>
              <a:t>2000 B.C.</a:t>
            </a:r>
          </a:p>
        </p:txBody>
      </p:sp>
    </p:spTree>
    <p:extLst>
      <p:ext uri="{BB962C8B-B14F-4D97-AF65-F5344CB8AC3E}">
        <p14:creationId xmlns:p14="http://schemas.microsoft.com/office/powerpoint/2010/main" val="3675113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Moses: God’s Man &amp; Emissary</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7300" y="1219200"/>
            <a:ext cx="6629400" cy="4972050"/>
          </a:xfrm>
          <a:prstGeom prst="rect">
            <a:avLst/>
          </a:prstGeom>
        </p:spPr>
      </p:pic>
      <p:sp>
        <p:nvSpPr>
          <p:cNvPr id="4" name="TextBox 3"/>
          <p:cNvSpPr txBox="1"/>
          <p:nvPr/>
        </p:nvSpPr>
        <p:spPr>
          <a:xfrm>
            <a:off x="3086100" y="6172200"/>
            <a:ext cx="2971800" cy="369332"/>
          </a:xfrm>
          <a:prstGeom prst="rect">
            <a:avLst/>
          </a:prstGeom>
          <a:noFill/>
        </p:spPr>
        <p:txBody>
          <a:bodyPr wrap="square" rtlCol="0">
            <a:spAutoFit/>
          </a:bodyPr>
          <a:lstStyle/>
          <a:p>
            <a:pPr algn="ctr"/>
            <a:r>
              <a:rPr lang="en-US" dirty="0"/>
              <a:t>1500 B.C.</a:t>
            </a:r>
          </a:p>
        </p:txBody>
      </p:sp>
    </p:spTree>
    <p:extLst>
      <p:ext uri="{BB962C8B-B14F-4D97-AF65-F5344CB8AC3E}">
        <p14:creationId xmlns:p14="http://schemas.microsoft.com/office/powerpoint/2010/main" val="2675010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altLang="en-US"/>
              <a:t>Ark of the Covenant</a:t>
            </a:r>
          </a:p>
        </p:txBody>
      </p:sp>
      <p:pic>
        <p:nvPicPr>
          <p:cNvPr id="12291" name="Picture 2" descr="F:\ark_covena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447800"/>
            <a:ext cx="4191000" cy="524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en-US"/>
              <a:t>Tabernacle of Moses </a:t>
            </a:r>
          </a:p>
        </p:txBody>
      </p:sp>
      <p:pic>
        <p:nvPicPr>
          <p:cNvPr id="11267" name="Picture 2" descr="F:\TABERNACL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752600"/>
            <a:ext cx="5638800" cy="395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altLang="en-US" dirty="0"/>
              <a:t>The Original Raiders of the Lost Ark</a:t>
            </a:r>
          </a:p>
        </p:txBody>
      </p:sp>
      <p:pic>
        <p:nvPicPr>
          <p:cNvPr id="13315" name="Picture 2" descr="F:\raiders_of_the_lost_ark_2.gif"/>
          <p:cNvPicPr>
            <a:picLocks noChangeAspect="1" noChangeArrowheads="1"/>
          </p:cNvPicPr>
          <p:nvPr/>
        </p:nvPicPr>
        <p:blipFill rotWithShape="1">
          <a:blip r:embed="rId3">
            <a:extLst>
              <a:ext uri="{28A0092B-C50C-407E-A947-70E740481C1C}">
                <a14:useLocalDpi xmlns:a14="http://schemas.microsoft.com/office/drawing/2010/main" val="0"/>
              </a:ext>
            </a:extLst>
          </a:blip>
          <a:srcRect l="2223" r="3333"/>
          <a:stretch/>
        </p:blipFill>
        <p:spPr bwMode="auto">
          <a:xfrm>
            <a:off x="1295400" y="1676400"/>
            <a:ext cx="6477000"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3379</TotalTime>
  <Words>3544</Words>
  <Application>Microsoft Office PowerPoint</Application>
  <PresentationFormat>On-screen Show (4:3)</PresentationFormat>
  <Paragraphs>285</Paragraphs>
  <Slides>29</Slides>
  <Notes>28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Fruit Inspection</vt:lpstr>
      <vt:lpstr>Five Guys Intimate with God</vt:lpstr>
      <vt:lpstr>Adam: God’s Creation</vt:lpstr>
      <vt:lpstr>Relationship Broken</vt:lpstr>
      <vt:lpstr>Abram: God’s Friend</vt:lpstr>
      <vt:lpstr>Moses: God’s Man &amp; Emissary</vt:lpstr>
      <vt:lpstr>Ark of the Covenant</vt:lpstr>
      <vt:lpstr>Tabernacle of Moses </vt:lpstr>
      <vt:lpstr>The Original Raiders of the Lost Ark</vt:lpstr>
      <vt:lpstr>David:  A man after God’s own Heart</vt:lpstr>
      <vt:lpstr>I Chronicles 15 &amp; 16</vt:lpstr>
      <vt:lpstr>Tabernacle of David</vt:lpstr>
      <vt:lpstr>PowerPoint Presentation</vt:lpstr>
      <vt:lpstr>The Temple</vt:lpstr>
      <vt:lpstr>Amos 9:11-12 </vt:lpstr>
      <vt:lpstr>Jesus: God With Us</vt:lpstr>
      <vt:lpstr>Torn Curtain</vt:lpstr>
      <vt:lpstr>The Council at Jerusalem</vt:lpstr>
      <vt:lpstr>The Council at Jerusalem</vt:lpstr>
      <vt:lpstr>The Council at Jerusalem</vt:lpstr>
      <vt:lpstr>Peter</vt:lpstr>
      <vt:lpstr>Peter eats with Uncut Bananas from Rome!</vt:lpstr>
      <vt:lpstr>Paul and Barnabus start DMMs among Uncut Bananas</vt:lpstr>
      <vt:lpstr>The Decision</vt:lpstr>
      <vt:lpstr>The Decision</vt:lpstr>
      <vt:lpstr>Which Will It Be?</vt:lpstr>
      <vt:lpstr>Which Will It Be?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Tabernacle of Moses</dc:title>
  <dc:creator>Brian P Hogan</dc:creator>
  <cp:lastModifiedBy>Brian Hogan</cp:lastModifiedBy>
  <cp:revision>44</cp:revision>
  <dcterms:created xsi:type="dcterms:W3CDTF">2008-02-10T03:13:54Z</dcterms:created>
  <dcterms:modified xsi:type="dcterms:W3CDTF">2016-07-23T13:46:08Z</dcterms:modified>
</cp:coreProperties>
</file>